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9" roundtripDataSignature="AMtx7mjorGHMG/egZWGH1D7Z/yJX7Nmlf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2311D79-0F0A-4482-B1F8-BBDB5D84F392}">
  <a:tblStyle styleId="{02311D79-0F0A-4482-B1F8-BBDB5D84F392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customschemas.google.com/relationships/presentationmetadata" Target="metadata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it-IT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4" name="Google Shape;324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7" name="Google Shape;347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92" name="Google Shape;9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284" name="Google Shape;28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4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4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2" type="twoObj">
  <p:cSld name="TWO_OBJECTS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3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74" name="Google Shape;74;p23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75" name="Google Shape;75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81" name="Google Shape;81;p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5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verticale e testo" type="vertTitleAndTx">
  <p:cSld name="VERTICAL_TITLE_AND_VERTICAL_TEX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6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6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" name="Google Shape;30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7"/>
          <p:cNvSpPr txBox="1"/>
          <p:nvPr>
            <p:ph idx="1" type="body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8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8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2" name="Google Shape;42;p18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43" name="Google Shape;43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49" name="Google Shape;49;p1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0" name="Google Shape;50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o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2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5" name="Google Shape;65;p22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66" name="Google Shape;66;p22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7" name="Google Shape;67;p22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68" name="Google Shape;68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13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youtu.be/uYWy6r7lH18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ctrTitle"/>
          </p:nvPr>
        </p:nvSpPr>
        <p:spPr>
          <a:xfrm>
            <a:off x="384175" y="2332037"/>
            <a:ext cx="6270625" cy="1746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5400"/>
              <a:buFont typeface="Arial"/>
              <a:buNone/>
            </a:pPr>
            <a:r>
              <a:rPr b="0" i="0" lang="it-IT" sz="5400" u="non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L’articolo</a:t>
            </a:r>
            <a:endParaRPr/>
          </a:p>
        </p:txBody>
      </p:sp>
      <p:sp>
        <p:nvSpPr>
          <p:cNvPr id="89" name="Google Shape;89;p1"/>
          <p:cNvSpPr txBox="1"/>
          <p:nvPr/>
        </p:nvSpPr>
        <p:spPr>
          <a:xfrm>
            <a:off x="292838" y="3541000"/>
            <a:ext cx="6453300" cy="96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700" u="sng">
                <a:solidFill>
                  <a:srgbClr val="FFFF00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https://youtu.be/uYWy6r7lH18</a:t>
            </a:r>
            <a:endParaRPr sz="1700">
              <a:solidFill>
                <a:srgbClr val="FFFF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10"/>
          <p:cNvSpPr txBox="1"/>
          <p:nvPr/>
        </p:nvSpPr>
        <p:spPr>
          <a:xfrm>
            <a:off x="323850" y="287337"/>
            <a:ext cx="8415337" cy="646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b="0" i="0" lang="it-IT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ATTENZIONE</a:t>
            </a:r>
            <a:endParaRPr/>
          </a:p>
        </p:txBody>
      </p:sp>
      <p:cxnSp>
        <p:nvCxnSpPr>
          <p:cNvPr id="301" name="Google Shape;301;p10"/>
          <p:cNvCxnSpPr/>
          <p:nvPr/>
        </p:nvCxnSpPr>
        <p:spPr>
          <a:xfrm>
            <a:off x="434975" y="936625"/>
            <a:ext cx="8304212" cy="0"/>
          </a:xfrm>
          <a:prstGeom prst="straightConnector1">
            <a:avLst/>
          </a:prstGeom>
          <a:noFill/>
          <a:ln cap="flat" cmpd="sng" w="9525">
            <a:solidFill>
              <a:srgbClr val="BFBFBF"/>
            </a:solidFill>
            <a:prstDash val="solid"/>
            <a:miter lim="800000"/>
            <a:headEnd len="med" w="med" type="none"/>
            <a:tailEnd len="med" w="med" type="none"/>
          </a:ln>
        </p:spPr>
      </p:cxnSp>
      <p:pic>
        <p:nvPicPr>
          <p:cNvPr id="302" name="Google Shape;302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875" y="1189037"/>
            <a:ext cx="6681787" cy="4883150"/>
          </a:xfrm>
          <a:prstGeom prst="rect">
            <a:avLst/>
          </a:prstGeom>
          <a:noFill/>
          <a:ln>
            <a:noFill/>
          </a:ln>
        </p:spPr>
      </p:pic>
      <p:sp>
        <p:nvSpPr>
          <p:cNvPr id="303" name="Google Shape;303;p10"/>
          <p:cNvSpPr txBox="1"/>
          <p:nvPr/>
        </p:nvSpPr>
        <p:spPr>
          <a:xfrm>
            <a:off x="323850" y="6450012"/>
            <a:ext cx="5695950" cy="234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00"/>
              <a:buFont typeface="Arial"/>
              <a:buNone/>
            </a:pPr>
            <a:r>
              <a:rPr b="1" i="0" lang="it-IT" sz="1000" u="none">
                <a:solidFill>
                  <a:srgbClr val="BFBFBF"/>
                </a:solidFill>
                <a:latin typeface="Arial"/>
                <a:ea typeface="Arial"/>
                <a:cs typeface="Arial"/>
                <a:sym typeface="Arial"/>
              </a:rPr>
              <a:t>L’articolo </a:t>
            </a:r>
            <a:r>
              <a:rPr b="0" i="0" lang="it-IT" sz="1000" u="none">
                <a:solidFill>
                  <a:srgbClr val="BFBFBF"/>
                </a:solidFill>
                <a:latin typeface="Arial"/>
                <a:ea typeface="Arial"/>
                <a:cs typeface="Arial"/>
                <a:sym typeface="Arial"/>
              </a:rPr>
              <a:t>&gt; Attenzione</a:t>
            </a:r>
            <a:endParaRPr/>
          </a:p>
        </p:txBody>
      </p:sp>
      <p:cxnSp>
        <p:nvCxnSpPr>
          <p:cNvPr id="304" name="Google Shape;304;p10"/>
          <p:cNvCxnSpPr/>
          <p:nvPr/>
        </p:nvCxnSpPr>
        <p:spPr>
          <a:xfrm>
            <a:off x="434975" y="6450012"/>
            <a:ext cx="6858000" cy="0"/>
          </a:xfrm>
          <a:prstGeom prst="straightConnector1">
            <a:avLst/>
          </a:prstGeom>
          <a:noFill/>
          <a:ln cap="flat" cmpd="sng" w="9525">
            <a:solidFill>
              <a:srgbClr val="595959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305" name="Google Shape;305;p10"/>
          <p:cNvSpPr txBox="1"/>
          <p:nvPr/>
        </p:nvSpPr>
        <p:spPr>
          <a:xfrm>
            <a:off x="1384300" y="1668462"/>
            <a:ext cx="6392862" cy="3286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287337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400"/>
              <a:buFont typeface="Arial"/>
              <a:buNone/>
            </a:pPr>
            <a:r>
              <a:rPr b="0" i="0" lang="it-IT" sz="140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L’articolo indeterminativo plurale </a:t>
            </a:r>
            <a:r>
              <a:rPr b="1" i="0" lang="it-IT" sz="14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NON ESISTE</a:t>
            </a:r>
            <a:r>
              <a:rPr b="0" i="0" lang="it-IT" sz="140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, al suo posto si ricorre:</a:t>
            </a:r>
            <a:endParaRPr/>
          </a:p>
        </p:txBody>
      </p:sp>
      <p:sp>
        <p:nvSpPr>
          <p:cNvPr id="306" name="Google Shape;306;p10"/>
          <p:cNvSpPr txBox="1"/>
          <p:nvPr/>
        </p:nvSpPr>
        <p:spPr>
          <a:xfrm>
            <a:off x="1384300" y="2100262"/>
            <a:ext cx="6392862" cy="3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49" lvl="0" marL="573087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400"/>
              <a:buFont typeface="Arial"/>
              <a:buChar char="•"/>
            </a:pPr>
            <a:r>
              <a:rPr b="1" i="0" lang="it-IT" sz="140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al plurale dell’articolo partitivo (</a:t>
            </a:r>
            <a:r>
              <a:rPr b="1" i="0" lang="it-IT" sz="14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DEI</a:t>
            </a:r>
            <a:r>
              <a:rPr b="1" i="0" lang="it-IT" sz="140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b="1" i="0" lang="it-IT" sz="14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DEGLI</a:t>
            </a:r>
            <a:r>
              <a:rPr b="1" i="0" lang="it-IT" sz="140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b="1" i="0" lang="it-IT" sz="14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DELLE</a:t>
            </a:r>
            <a:r>
              <a:rPr b="1" i="0" lang="it-IT" sz="140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</p:txBody>
      </p:sp>
      <p:sp>
        <p:nvSpPr>
          <p:cNvPr id="307" name="Google Shape;307;p10"/>
          <p:cNvSpPr/>
          <p:nvPr/>
        </p:nvSpPr>
        <p:spPr>
          <a:xfrm>
            <a:off x="1738312" y="2490787"/>
            <a:ext cx="5586412" cy="393700"/>
          </a:xfrm>
          <a:prstGeom prst="wedgeRoundRectCallout">
            <a:avLst>
              <a:gd fmla="val 24" name="adj1"/>
              <a:gd fmla="val 15638" name="adj2"/>
              <a:gd fmla="val 0" name="adj3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91425" spcFirstLastPara="1" rIns="91425" wrap="square" tIns="0">
            <a:noAutofit/>
          </a:bodyPr>
          <a:lstStyle/>
          <a:p>
            <a:pPr indent="0" lvl="0" marL="7143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232"/>
              </a:buClr>
              <a:buSzPts val="1300"/>
              <a:buFont typeface="Arial"/>
              <a:buNone/>
            </a:pPr>
            <a:r>
              <a:rPr b="0" i="0" lang="it-IT" sz="13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Alla spiaggia ho conosciuto </a:t>
            </a:r>
            <a:r>
              <a:rPr b="1" i="0" lang="it-IT" sz="13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un</a:t>
            </a:r>
            <a:r>
              <a:rPr b="0" i="0" lang="it-IT" sz="13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 ragazz</a:t>
            </a:r>
            <a:r>
              <a:rPr b="1" i="0" lang="it-IT" sz="13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r>
              <a:rPr b="0" i="0" lang="it-IT" sz="13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 e </a:t>
            </a:r>
            <a:r>
              <a:rPr b="1" i="0" lang="it-IT" sz="13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una</a:t>
            </a:r>
            <a:r>
              <a:rPr b="0" i="0" lang="it-IT" sz="13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 ragazz</a:t>
            </a:r>
            <a:r>
              <a:rPr b="1" i="0" lang="it-IT" sz="13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b="0" i="0" lang="it-IT" sz="13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 molto simpatici</a:t>
            </a:r>
            <a:endParaRPr/>
          </a:p>
        </p:txBody>
      </p:sp>
      <p:sp>
        <p:nvSpPr>
          <p:cNvPr id="308" name="Google Shape;308;p10"/>
          <p:cNvSpPr/>
          <p:nvPr/>
        </p:nvSpPr>
        <p:spPr>
          <a:xfrm>
            <a:off x="1738312" y="2921000"/>
            <a:ext cx="5586412" cy="393700"/>
          </a:xfrm>
          <a:prstGeom prst="wedgeRoundRectCallout">
            <a:avLst>
              <a:gd fmla="val 24" name="adj1"/>
              <a:gd fmla="val 15638" name="adj2"/>
              <a:gd fmla="val 0" name="adj3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91425" spcFirstLastPara="1" rIns="91425" wrap="square" tIns="0">
            <a:noAutofit/>
          </a:bodyPr>
          <a:lstStyle/>
          <a:p>
            <a:pPr indent="0" lvl="0" marL="7143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232"/>
              </a:buClr>
              <a:buSzPts val="1300"/>
              <a:buFont typeface="Arial"/>
              <a:buNone/>
            </a:pPr>
            <a:r>
              <a:rPr b="0" i="0" lang="it-IT" sz="13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Alla spiaggia ho conosciuto </a:t>
            </a:r>
            <a:r>
              <a:rPr b="1" i="0" lang="it-IT" sz="13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dei</a:t>
            </a:r>
            <a:r>
              <a:rPr b="0" i="0" lang="it-IT" sz="13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 ragazz</a:t>
            </a:r>
            <a:r>
              <a:rPr b="1" i="0" lang="it-IT" sz="13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b="0" i="0" lang="it-IT" sz="13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 e </a:t>
            </a:r>
            <a:r>
              <a:rPr b="1" i="0" lang="it-IT" sz="13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delle</a:t>
            </a:r>
            <a:r>
              <a:rPr b="0" i="0" lang="it-IT" sz="13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 ragazz</a:t>
            </a:r>
            <a:r>
              <a:rPr b="1" i="0" lang="it-IT" sz="13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r>
              <a:rPr b="0" i="0" lang="it-IT" sz="13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 molto simpatici</a:t>
            </a:r>
            <a:endParaRPr/>
          </a:p>
        </p:txBody>
      </p:sp>
      <p:sp>
        <p:nvSpPr>
          <p:cNvPr id="309" name="Google Shape;309;p10"/>
          <p:cNvSpPr txBox="1"/>
          <p:nvPr/>
        </p:nvSpPr>
        <p:spPr>
          <a:xfrm>
            <a:off x="1384300" y="3400425"/>
            <a:ext cx="6392862" cy="325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49" lvl="0" marL="573087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400"/>
              <a:buFont typeface="Arial"/>
              <a:buChar char="•"/>
            </a:pPr>
            <a:r>
              <a:rPr b="1" i="0" lang="it-IT" sz="140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al plurale dell’aggettivo indefinito (</a:t>
            </a:r>
            <a:r>
              <a:rPr b="1" i="0" lang="it-IT" sz="14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ALCUNI/E</a:t>
            </a:r>
            <a:r>
              <a:rPr b="1" i="0" lang="it-IT" sz="140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b="1" i="0" lang="it-IT" sz="14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TALUNI/E</a:t>
            </a:r>
            <a:r>
              <a:rPr b="1" i="0" lang="it-IT" sz="140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b="1" i="0" lang="it-IT" sz="14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CERTI/E</a:t>
            </a:r>
            <a:r>
              <a:rPr b="1" i="0" lang="it-IT" sz="140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/>
          </a:p>
        </p:txBody>
      </p:sp>
      <p:sp>
        <p:nvSpPr>
          <p:cNvPr id="310" name="Google Shape;310;p10"/>
          <p:cNvSpPr/>
          <p:nvPr/>
        </p:nvSpPr>
        <p:spPr>
          <a:xfrm>
            <a:off x="1738312" y="3778250"/>
            <a:ext cx="3627437" cy="393700"/>
          </a:xfrm>
          <a:prstGeom prst="wedgeRoundRectCallout">
            <a:avLst>
              <a:gd fmla="val 24" name="adj1"/>
              <a:gd fmla="val 15638" name="adj2"/>
              <a:gd fmla="val 0" name="adj3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91425" spcFirstLastPara="1" rIns="91425" wrap="square" tIns="0">
            <a:noAutofit/>
          </a:bodyPr>
          <a:lstStyle/>
          <a:p>
            <a:pPr indent="0" lvl="0" marL="7143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232"/>
              </a:buClr>
              <a:buSzPts val="1300"/>
              <a:buFont typeface="Arial"/>
              <a:buNone/>
            </a:pPr>
            <a:r>
              <a:rPr b="0" i="0" lang="it-IT" sz="13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Stamattina è accaduto </a:t>
            </a:r>
            <a:r>
              <a:rPr b="1" i="0" lang="it-IT" sz="13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un</a:t>
            </a:r>
            <a:r>
              <a:rPr b="0" i="0" lang="it-IT" sz="13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 fatt</a:t>
            </a:r>
            <a:r>
              <a:rPr b="1" i="0" lang="it-IT" sz="13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r>
              <a:rPr b="0" i="0" lang="it-IT" sz="13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 molto stran</a:t>
            </a:r>
            <a:r>
              <a:rPr b="1" i="0" lang="it-IT" sz="13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endParaRPr/>
          </a:p>
        </p:txBody>
      </p:sp>
      <p:sp>
        <p:nvSpPr>
          <p:cNvPr id="311" name="Google Shape;311;p10"/>
          <p:cNvSpPr/>
          <p:nvPr/>
        </p:nvSpPr>
        <p:spPr>
          <a:xfrm>
            <a:off x="1738312" y="4210050"/>
            <a:ext cx="4033837" cy="393700"/>
          </a:xfrm>
          <a:prstGeom prst="wedgeRoundRectCallout">
            <a:avLst>
              <a:gd fmla="val 24" name="adj1"/>
              <a:gd fmla="val 15638" name="adj2"/>
              <a:gd fmla="val 0" name="adj3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91425" spcFirstLastPara="1" rIns="91425" wrap="square" tIns="0">
            <a:noAutofit/>
          </a:bodyPr>
          <a:lstStyle/>
          <a:p>
            <a:pPr indent="0" lvl="0" marL="7143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232"/>
              </a:buClr>
              <a:buSzPts val="1300"/>
              <a:buFont typeface="Arial"/>
              <a:buNone/>
            </a:pPr>
            <a:r>
              <a:rPr b="0" i="0" lang="it-IT" sz="13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Stamattina sono accaduti </a:t>
            </a:r>
            <a:r>
              <a:rPr b="1" i="0" lang="it-IT" sz="13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alcuni</a:t>
            </a:r>
            <a:r>
              <a:rPr b="0" i="0" lang="it-IT" sz="13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 fatt</a:t>
            </a:r>
            <a:r>
              <a:rPr b="1" i="0" lang="it-IT" sz="13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b="0" i="0" lang="it-IT" sz="13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 molto stran</a:t>
            </a:r>
            <a:r>
              <a:rPr b="1" i="0" lang="it-IT" sz="13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endParaRPr/>
          </a:p>
        </p:txBody>
      </p:sp>
      <p:sp>
        <p:nvSpPr>
          <p:cNvPr id="312" name="Google Shape;312;p10"/>
          <p:cNvSpPr txBox="1"/>
          <p:nvPr/>
        </p:nvSpPr>
        <p:spPr>
          <a:xfrm>
            <a:off x="1384300" y="4635500"/>
            <a:ext cx="6392862" cy="325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85749" lvl="0" marL="573087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400"/>
              <a:buFont typeface="Arial"/>
              <a:buChar char="•"/>
            </a:pPr>
            <a:r>
              <a:rPr b="1" i="0" lang="it-IT" sz="140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all’omissione del’articolo</a:t>
            </a:r>
            <a:endParaRPr/>
          </a:p>
        </p:txBody>
      </p:sp>
      <p:sp>
        <p:nvSpPr>
          <p:cNvPr id="313" name="Google Shape;313;p10"/>
          <p:cNvSpPr/>
          <p:nvPr/>
        </p:nvSpPr>
        <p:spPr>
          <a:xfrm>
            <a:off x="1738312" y="5014912"/>
            <a:ext cx="3905250" cy="393700"/>
          </a:xfrm>
          <a:prstGeom prst="wedgeRoundRectCallout">
            <a:avLst>
              <a:gd fmla="val 24" name="adj1"/>
              <a:gd fmla="val 15638" name="adj2"/>
              <a:gd fmla="val 0" name="adj3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91425" spcFirstLastPara="1" rIns="91425" wrap="square" tIns="0">
            <a:noAutofit/>
          </a:bodyPr>
          <a:lstStyle/>
          <a:p>
            <a:pPr indent="0" lvl="0" marL="7143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232"/>
              </a:buClr>
              <a:buSzPts val="1300"/>
              <a:buFont typeface="Arial"/>
              <a:buNone/>
            </a:pPr>
            <a:r>
              <a:rPr b="1" i="0" lang="it-IT" sz="13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Un</a:t>
            </a:r>
            <a:r>
              <a:rPr b="0" i="0" lang="it-IT" sz="13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 rumor</a:t>
            </a:r>
            <a:r>
              <a:rPr b="1" i="0" lang="it-IT" sz="13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e</a:t>
            </a:r>
            <a:r>
              <a:rPr b="0" i="0" lang="it-IT" sz="13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 sospett</a:t>
            </a:r>
            <a:r>
              <a:rPr b="1" i="0" lang="it-IT" sz="13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r>
              <a:rPr b="0" i="0" lang="it-IT" sz="13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 spaventò la vecchia signora </a:t>
            </a:r>
            <a:endParaRPr/>
          </a:p>
        </p:txBody>
      </p:sp>
      <p:sp>
        <p:nvSpPr>
          <p:cNvPr id="314" name="Google Shape;314;p10"/>
          <p:cNvSpPr/>
          <p:nvPr/>
        </p:nvSpPr>
        <p:spPr>
          <a:xfrm>
            <a:off x="1738312" y="5445125"/>
            <a:ext cx="3905250" cy="393700"/>
          </a:xfrm>
          <a:prstGeom prst="wedgeRoundRectCallout">
            <a:avLst>
              <a:gd fmla="val 24" name="adj1"/>
              <a:gd fmla="val 15638" name="adj2"/>
              <a:gd fmla="val 0" name="adj3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0" lIns="91425" spcFirstLastPara="1" rIns="91425" wrap="square" tIns="0">
            <a:noAutofit/>
          </a:bodyPr>
          <a:lstStyle/>
          <a:p>
            <a:pPr indent="0" lvl="0" marL="7143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232"/>
              </a:buClr>
              <a:buSzPts val="1300"/>
              <a:buFont typeface="Arial"/>
              <a:buNone/>
            </a:pPr>
            <a:r>
              <a:rPr b="0" i="0" lang="it-IT" sz="13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Rumor</a:t>
            </a:r>
            <a:r>
              <a:rPr b="1" i="0" lang="it-IT" sz="13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b="0" i="0" lang="it-IT" sz="13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 sospett</a:t>
            </a:r>
            <a:r>
              <a:rPr b="1" i="0" lang="it-IT" sz="13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b="0" i="0" lang="it-IT" sz="13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 spaventarono la vecchia signora</a:t>
            </a:r>
            <a:endParaRPr/>
          </a:p>
        </p:txBody>
      </p:sp>
      <p:sp>
        <p:nvSpPr>
          <p:cNvPr id="315" name="Google Shape;315;p10"/>
          <p:cNvSpPr/>
          <p:nvPr/>
        </p:nvSpPr>
        <p:spPr>
          <a:xfrm>
            <a:off x="3959225" y="2584450"/>
            <a:ext cx="228600" cy="247650"/>
          </a:xfrm>
          <a:prstGeom prst="roundRect">
            <a:avLst>
              <a:gd fmla="val 4159" name="adj"/>
            </a:avLst>
          </a:prstGeom>
          <a:solidFill>
            <a:srgbClr val="FF0000">
              <a:alpha val="2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6" name="Google Shape;316;p10"/>
          <p:cNvSpPr/>
          <p:nvPr/>
        </p:nvSpPr>
        <p:spPr>
          <a:xfrm>
            <a:off x="4972050" y="2586037"/>
            <a:ext cx="342900" cy="249237"/>
          </a:xfrm>
          <a:prstGeom prst="roundRect">
            <a:avLst>
              <a:gd fmla="val 4159" name="adj"/>
            </a:avLst>
          </a:prstGeom>
          <a:solidFill>
            <a:srgbClr val="FF0000">
              <a:alpha val="2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7" name="Google Shape;317;p10"/>
          <p:cNvSpPr/>
          <p:nvPr/>
        </p:nvSpPr>
        <p:spPr>
          <a:xfrm>
            <a:off x="3959225" y="3001962"/>
            <a:ext cx="260350" cy="249237"/>
          </a:xfrm>
          <a:prstGeom prst="roundRect">
            <a:avLst>
              <a:gd fmla="val 4159" name="adj"/>
            </a:avLst>
          </a:prstGeom>
          <a:solidFill>
            <a:srgbClr val="FF0000">
              <a:alpha val="2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8" name="Google Shape;318;p10"/>
          <p:cNvSpPr/>
          <p:nvPr/>
        </p:nvSpPr>
        <p:spPr>
          <a:xfrm>
            <a:off x="4949825" y="3001962"/>
            <a:ext cx="425450" cy="249237"/>
          </a:xfrm>
          <a:prstGeom prst="roundRect">
            <a:avLst>
              <a:gd fmla="val 4159" name="adj"/>
            </a:avLst>
          </a:prstGeom>
          <a:solidFill>
            <a:srgbClr val="FF0000">
              <a:alpha val="2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9" name="Google Shape;319;p10"/>
          <p:cNvSpPr/>
          <p:nvPr/>
        </p:nvSpPr>
        <p:spPr>
          <a:xfrm>
            <a:off x="3603625" y="3876675"/>
            <a:ext cx="227012" cy="247650"/>
          </a:xfrm>
          <a:prstGeom prst="roundRect">
            <a:avLst>
              <a:gd fmla="val 4159" name="adj"/>
            </a:avLst>
          </a:prstGeom>
          <a:solidFill>
            <a:srgbClr val="FF0000">
              <a:alpha val="2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0" name="Google Shape;320;p10"/>
          <p:cNvSpPr/>
          <p:nvPr/>
        </p:nvSpPr>
        <p:spPr>
          <a:xfrm>
            <a:off x="3786187" y="4287837"/>
            <a:ext cx="542925" cy="242887"/>
          </a:xfrm>
          <a:prstGeom prst="roundRect">
            <a:avLst>
              <a:gd fmla="val 4159" name="adj"/>
            </a:avLst>
          </a:prstGeom>
          <a:solidFill>
            <a:srgbClr val="FF0000">
              <a:alpha val="2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1" name="Google Shape;321;p10"/>
          <p:cNvSpPr/>
          <p:nvPr/>
        </p:nvSpPr>
        <p:spPr>
          <a:xfrm>
            <a:off x="1844675" y="5089525"/>
            <a:ext cx="322262" cy="249237"/>
          </a:xfrm>
          <a:prstGeom prst="roundRect">
            <a:avLst>
              <a:gd fmla="val 4159" name="adj"/>
            </a:avLst>
          </a:prstGeom>
          <a:solidFill>
            <a:srgbClr val="FF0000">
              <a:alpha val="2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6" name="Google Shape;326;p11"/>
          <p:cNvCxnSpPr/>
          <p:nvPr/>
        </p:nvCxnSpPr>
        <p:spPr>
          <a:xfrm>
            <a:off x="434975" y="936625"/>
            <a:ext cx="8304212" cy="0"/>
          </a:xfrm>
          <a:prstGeom prst="straightConnector1">
            <a:avLst/>
          </a:prstGeom>
          <a:noFill/>
          <a:ln cap="flat" cmpd="sng" w="9525">
            <a:solidFill>
              <a:srgbClr val="BFBFBF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327" name="Google Shape;327;p11"/>
          <p:cNvSpPr txBox="1"/>
          <p:nvPr/>
        </p:nvSpPr>
        <p:spPr>
          <a:xfrm>
            <a:off x="323850" y="6450012"/>
            <a:ext cx="5695950" cy="234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00"/>
              <a:buFont typeface="Arial"/>
              <a:buNone/>
            </a:pPr>
            <a:r>
              <a:rPr b="1" i="0" lang="it-IT" sz="1000" u="none">
                <a:solidFill>
                  <a:srgbClr val="BFBFBF"/>
                </a:solidFill>
                <a:latin typeface="Arial"/>
                <a:ea typeface="Arial"/>
                <a:cs typeface="Arial"/>
                <a:sym typeface="Arial"/>
              </a:rPr>
              <a:t>L’articolo </a:t>
            </a:r>
            <a:r>
              <a:rPr b="0" i="0" lang="it-IT" sz="1000" u="none">
                <a:solidFill>
                  <a:srgbClr val="BFBFBF"/>
                </a:solidFill>
                <a:latin typeface="Arial"/>
                <a:ea typeface="Arial"/>
                <a:cs typeface="Arial"/>
                <a:sym typeface="Arial"/>
              </a:rPr>
              <a:t>&gt; Articolo partitivo</a:t>
            </a:r>
            <a:endParaRPr/>
          </a:p>
        </p:txBody>
      </p:sp>
      <p:cxnSp>
        <p:nvCxnSpPr>
          <p:cNvPr id="328" name="Google Shape;328;p11"/>
          <p:cNvCxnSpPr/>
          <p:nvPr/>
        </p:nvCxnSpPr>
        <p:spPr>
          <a:xfrm>
            <a:off x="434975" y="6450012"/>
            <a:ext cx="6858000" cy="0"/>
          </a:xfrm>
          <a:prstGeom prst="straightConnector1">
            <a:avLst/>
          </a:prstGeom>
          <a:noFill/>
          <a:ln cap="flat" cmpd="sng" w="9525">
            <a:solidFill>
              <a:srgbClr val="595959"/>
            </a:solidFill>
            <a:prstDash val="solid"/>
            <a:miter lim="800000"/>
            <a:headEnd len="med" w="med" type="none"/>
            <a:tailEnd len="med" w="med" type="none"/>
          </a:ln>
        </p:spPr>
      </p:cxnSp>
      <p:graphicFrame>
        <p:nvGraphicFramePr>
          <p:cNvPr id="329" name="Google Shape;329;p11"/>
          <p:cNvGraphicFramePr/>
          <p:nvPr/>
        </p:nvGraphicFramePr>
        <p:xfrm>
          <a:off x="2159000" y="105251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{02311D79-0F0A-4482-B1F8-BBDB5D84F392}</a:tableStyleId>
              </a:tblPr>
              <a:tblGrid>
                <a:gridCol w="1344600"/>
                <a:gridCol w="1739900"/>
                <a:gridCol w="1741475"/>
              </a:tblGrid>
              <a:tr h="4270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75" marL="9147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C86A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it-IT" sz="1100" u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singolare</a:t>
                      </a:r>
                      <a:endParaRPr/>
                    </a:p>
                  </a:txBody>
                  <a:tcPr marT="45725" marB="45725" marR="91475" marL="91475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C86A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it-IT" sz="1100" u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plurale</a:t>
                      </a:r>
                      <a:endParaRPr/>
                    </a:p>
                  </a:txBody>
                  <a:tcPr marT="45725" marB="45725" marR="91475" marL="91475" anchor="ctr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C86A5"/>
                    </a:solidFill>
                  </a:tcPr>
                </a:tc>
              </a:tr>
              <a:tr h="5381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it-IT" sz="1100" u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maschile</a:t>
                      </a:r>
                      <a:endParaRPr/>
                    </a:p>
                  </a:txBody>
                  <a:tcPr marT="45725" marB="45725" marR="91475" marL="9147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C86A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400"/>
                        <a:buFont typeface="Arial"/>
                        <a:buNone/>
                      </a:pPr>
                      <a:r>
                        <a:rPr b="1" i="0" lang="it-IT" sz="14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DEL, DELLO, DELL’</a:t>
                      </a:r>
                      <a:endParaRPr/>
                    </a:p>
                  </a:txBody>
                  <a:tcPr marT="45725" marB="45725" marR="91475" marL="91475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400"/>
                        <a:buFont typeface="Arial"/>
                        <a:buNone/>
                      </a:pPr>
                      <a:r>
                        <a:rPr b="1" i="0" lang="it-IT" sz="14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DEI, DEGLI</a:t>
                      </a:r>
                      <a:endParaRPr/>
                    </a:p>
                  </a:txBody>
                  <a:tcPr marT="45725" marB="45725" marR="91475" marL="91475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DCDB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it-IT" sz="1100" u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femminile</a:t>
                      </a:r>
                      <a:endParaRPr/>
                    </a:p>
                  </a:txBody>
                  <a:tcPr marT="45725" marB="45725" marR="91475" marL="9147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C86A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400"/>
                        <a:buFont typeface="Arial"/>
                        <a:buNone/>
                      </a:pPr>
                      <a:r>
                        <a:rPr b="1" i="0" lang="it-IT" sz="14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DELLA, DELL’</a:t>
                      </a:r>
                      <a:endParaRPr/>
                    </a:p>
                  </a:txBody>
                  <a:tcPr marT="45725" marB="45725" marR="91475" marL="91475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DCD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400"/>
                        <a:buFont typeface="Arial"/>
                        <a:buNone/>
                      </a:pPr>
                      <a:r>
                        <a:rPr b="1" i="0" lang="it-IT" sz="14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DELLE</a:t>
                      </a:r>
                      <a:endParaRPr/>
                    </a:p>
                  </a:txBody>
                  <a:tcPr marT="45725" marB="45725" marR="91475" marL="91475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DCDB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30" name="Google Shape;330;p11"/>
          <p:cNvGraphicFramePr/>
          <p:nvPr/>
        </p:nvGraphicFramePr>
        <p:xfrm>
          <a:off x="381000" y="268446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{02311D79-0F0A-4482-B1F8-BBDB5D84F392}</a:tableStyleId>
              </a:tblPr>
              <a:tblGrid>
                <a:gridCol w="4225925"/>
                <a:gridCol w="836600"/>
                <a:gridCol w="1035050"/>
                <a:gridCol w="1042975"/>
                <a:gridCol w="1300150"/>
              </a:tblGrid>
              <a:tr h="338125">
                <a:tc rowSpan="3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D9D9D9"/>
                        </a:buClr>
                        <a:buSzPts val="1600"/>
                        <a:buFont typeface="Arial"/>
                        <a:buNone/>
                      </a:pPr>
                      <a:r>
                        <a:rPr b="0" i="0" lang="it-IT" sz="1600" u="none">
                          <a:solidFill>
                            <a:srgbClr val="D9D9D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L’articolo partitivo è formato dall’unione</a:t>
                      </a:r>
                      <a:br>
                        <a:rPr b="0" i="0" lang="it-IT" sz="1600" u="none">
                          <a:solidFill>
                            <a:srgbClr val="D9D9D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i="0" lang="it-IT" sz="1600" u="none">
                          <a:solidFill>
                            <a:srgbClr val="D9D9D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della preposizione semplice “di” e gli</a:t>
                      </a:r>
                      <a:br>
                        <a:rPr b="0" i="0" lang="it-IT" sz="1600" u="none">
                          <a:solidFill>
                            <a:srgbClr val="D9D9D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i="0" lang="it-IT" sz="1600" u="none">
                          <a:solidFill>
                            <a:srgbClr val="D9D9D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articoli determinativi</a:t>
                      </a:r>
                      <a:endParaRPr/>
                    </a:p>
                  </a:txBody>
                  <a:tcPr marT="0" marB="0" marR="91425" marL="91425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D9D9D9"/>
                        </a:buClr>
                        <a:buSzPts val="1400"/>
                        <a:buFont typeface="Arial"/>
                        <a:buNone/>
                      </a:pPr>
                      <a:r>
                        <a:rPr b="1" i="0" lang="it-IT" sz="1400" u="none">
                          <a:solidFill>
                            <a:srgbClr val="D9D9D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</a:t>
                      </a:r>
                      <a:endParaRPr/>
                    </a:p>
                  </a:txBody>
                  <a:tcPr marT="0" marB="0" marR="7200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it-IT" sz="1400" u="non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= di + il</a:t>
                      </a:r>
                      <a:endParaRPr/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D9D9D9"/>
                        </a:buClr>
                        <a:buSzPts val="1400"/>
                        <a:buFont typeface="Arial"/>
                        <a:buNone/>
                      </a:pPr>
                      <a:r>
                        <a:rPr b="1" i="0" lang="it-IT" sz="1400" u="none">
                          <a:solidFill>
                            <a:srgbClr val="D9D9D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DEI</a:t>
                      </a:r>
                      <a:endParaRPr/>
                    </a:p>
                  </a:txBody>
                  <a:tcPr marT="0" marB="0" marR="7200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it-IT" sz="1400" u="non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= di + i</a:t>
                      </a:r>
                      <a:endParaRPr/>
                    </a:p>
                  </a:txBody>
                  <a:tcPr marT="0" marB="0" marR="0" marL="0" anchor="ctr"/>
                </a:tc>
              </a:tr>
              <a:tr h="338125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D9D9D9"/>
                        </a:buClr>
                        <a:buSzPts val="1400"/>
                        <a:buFont typeface="Arial"/>
                        <a:buNone/>
                      </a:pPr>
                      <a:r>
                        <a:rPr b="1" i="0" lang="it-IT" sz="1400" u="none">
                          <a:solidFill>
                            <a:srgbClr val="D9D9D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DELLO</a:t>
                      </a:r>
                      <a:endParaRPr/>
                    </a:p>
                  </a:txBody>
                  <a:tcPr marT="0" marB="0" marR="7200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it-IT" sz="1400" u="non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= di + lo</a:t>
                      </a:r>
                      <a:endParaRPr/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D9D9D9"/>
                        </a:buClr>
                        <a:buSzPts val="1400"/>
                        <a:buFont typeface="Arial"/>
                        <a:buNone/>
                      </a:pPr>
                      <a:r>
                        <a:rPr b="1" i="0" lang="it-IT" sz="1400" u="none">
                          <a:solidFill>
                            <a:srgbClr val="D9D9D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DEGLI</a:t>
                      </a:r>
                      <a:endParaRPr/>
                    </a:p>
                  </a:txBody>
                  <a:tcPr marT="0" marB="0" marR="7200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it-IT" sz="1400" u="non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= di + gli</a:t>
                      </a:r>
                      <a:endParaRPr/>
                    </a:p>
                  </a:txBody>
                  <a:tcPr marT="0" marB="0" marR="0" marL="0" anchor="ctr"/>
                </a:tc>
              </a:tr>
              <a:tr h="422275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D9D9D9"/>
                        </a:buClr>
                        <a:buSzPts val="1400"/>
                        <a:buFont typeface="Arial"/>
                        <a:buNone/>
                      </a:pPr>
                      <a:r>
                        <a:rPr b="1" i="0" lang="it-IT" sz="1400" u="none">
                          <a:solidFill>
                            <a:srgbClr val="D9D9D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DELLA</a:t>
                      </a:r>
                      <a:endParaRPr/>
                    </a:p>
                  </a:txBody>
                  <a:tcPr marT="0" marB="0" marR="7200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it-IT" sz="1400" u="non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= di + la</a:t>
                      </a:r>
                      <a:endParaRPr/>
                    </a:p>
                  </a:txBody>
                  <a:tcPr marT="0" marB="0" marR="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D9D9D9"/>
                        </a:buClr>
                        <a:buSzPts val="1400"/>
                        <a:buFont typeface="Arial"/>
                        <a:buNone/>
                      </a:pPr>
                      <a:r>
                        <a:rPr b="1" i="0" lang="it-IT" sz="1400" u="none">
                          <a:solidFill>
                            <a:srgbClr val="D9D9D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DELLE</a:t>
                      </a:r>
                      <a:endParaRPr/>
                    </a:p>
                  </a:txBody>
                  <a:tcPr marT="0" marB="0" marR="72000" marL="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it-IT" sz="1400" u="non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  = di + le</a:t>
                      </a:r>
                      <a:endParaRPr/>
                    </a:p>
                  </a:txBody>
                  <a:tcPr marT="0" marB="0" marR="0" marL="0" anchor="ctr"/>
                </a:tc>
              </a:tr>
            </a:tbl>
          </a:graphicData>
        </a:graphic>
      </p:graphicFrame>
      <p:sp>
        <p:nvSpPr>
          <p:cNvPr id="331" name="Google Shape;331;p11"/>
          <p:cNvSpPr txBox="1"/>
          <p:nvPr/>
        </p:nvSpPr>
        <p:spPr>
          <a:xfrm>
            <a:off x="14287" y="3927475"/>
            <a:ext cx="9144000" cy="22240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287337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800"/>
              <a:buFont typeface="Arial"/>
              <a:buNone/>
            </a:pPr>
            <a:r>
              <a:rPr b="0" i="0" lang="it-IT" sz="1800" u="non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Si usa per indicare una </a:t>
            </a:r>
            <a:r>
              <a:rPr b="1" i="0" lang="it-IT" sz="1800" u="none">
                <a:solidFill>
                  <a:srgbClr val="AC86A5"/>
                </a:solidFill>
                <a:latin typeface="Arial"/>
                <a:ea typeface="Arial"/>
                <a:cs typeface="Arial"/>
                <a:sym typeface="Arial"/>
              </a:rPr>
              <a:t>quantità imprecisata </a:t>
            </a:r>
            <a:r>
              <a:rPr b="0" i="0" lang="it-IT" sz="1800" u="non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di qualcosa, equivale a “un po’ di”:</a:t>
            </a:r>
            <a:endParaRPr b="0" i="0" sz="18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287337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287337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287337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287337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287337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800"/>
              <a:buFont typeface="Arial"/>
              <a:buNone/>
            </a:pPr>
            <a:r>
              <a:rPr b="0" i="0" lang="it-IT" sz="1800" u="non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Al plurale si usa per </a:t>
            </a:r>
            <a:r>
              <a:rPr b="1" i="0" lang="it-IT" sz="1800" u="none">
                <a:solidFill>
                  <a:srgbClr val="AC86A5"/>
                </a:solidFill>
                <a:latin typeface="Arial"/>
                <a:ea typeface="Arial"/>
                <a:cs typeface="Arial"/>
                <a:sym typeface="Arial"/>
              </a:rPr>
              <a:t>sostituire le forme mancanti dell’articolo</a:t>
            </a:r>
            <a:br>
              <a:rPr b="1" i="0" lang="it-IT" sz="1800" u="none">
                <a:solidFill>
                  <a:srgbClr val="AC86A5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it-IT" sz="1800" u="none">
                <a:solidFill>
                  <a:srgbClr val="AC86A5"/>
                </a:solidFill>
                <a:latin typeface="Arial"/>
                <a:ea typeface="Arial"/>
                <a:cs typeface="Arial"/>
                <a:sym typeface="Arial"/>
              </a:rPr>
              <a:t>indeterminativo plurale</a:t>
            </a:r>
            <a:r>
              <a:rPr b="0" i="0" lang="it-IT" sz="1800" u="non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 ed equivale ad “alcuni/e, certi/e, qualche”.</a:t>
            </a:r>
            <a:endParaRPr/>
          </a:p>
        </p:txBody>
      </p:sp>
      <p:sp>
        <p:nvSpPr>
          <p:cNvPr id="332" name="Google Shape;332;p11"/>
          <p:cNvSpPr txBox="1"/>
          <p:nvPr/>
        </p:nvSpPr>
        <p:spPr>
          <a:xfrm>
            <a:off x="3211512" y="5078412"/>
            <a:ext cx="1509712" cy="2778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b="0" i="0" lang="it-IT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un po’ di</a:t>
            </a:r>
            <a:endParaRPr/>
          </a:p>
        </p:txBody>
      </p:sp>
      <p:sp>
        <p:nvSpPr>
          <p:cNvPr id="333" name="Google Shape;333;p11"/>
          <p:cNvSpPr txBox="1"/>
          <p:nvPr/>
        </p:nvSpPr>
        <p:spPr>
          <a:xfrm>
            <a:off x="4662487" y="5078412"/>
            <a:ext cx="1509712" cy="2778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b="0" i="0" lang="it-IT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un po’ di</a:t>
            </a:r>
            <a:endParaRPr/>
          </a:p>
        </p:txBody>
      </p:sp>
      <p:sp>
        <p:nvSpPr>
          <p:cNvPr id="334" name="Google Shape;334;p11"/>
          <p:cNvSpPr txBox="1"/>
          <p:nvPr/>
        </p:nvSpPr>
        <p:spPr>
          <a:xfrm>
            <a:off x="1263650" y="5030787"/>
            <a:ext cx="1509712" cy="46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b="0" i="0" lang="it-IT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preposizione articolata</a:t>
            </a:r>
            <a:endParaRPr/>
          </a:p>
        </p:txBody>
      </p:sp>
      <p:sp>
        <p:nvSpPr>
          <p:cNvPr id="335" name="Google Shape;335;p11"/>
          <p:cNvSpPr txBox="1"/>
          <p:nvPr/>
        </p:nvSpPr>
        <p:spPr>
          <a:xfrm>
            <a:off x="6186487" y="5084762"/>
            <a:ext cx="1801812" cy="276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b="0" i="0" lang="it-IT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alcune, più di un uovo</a:t>
            </a:r>
            <a:endParaRPr/>
          </a:p>
        </p:txBody>
      </p:sp>
      <p:sp>
        <p:nvSpPr>
          <p:cNvPr id="336" name="Google Shape;336;p11"/>
          <p:cNvSpPr/>
          <p:nvPr/>
        </p:nvSpPr>
        <p:spPr>
          <a:xfrm>
            <a:off x="434975" y="4413250"/>
            <a:ext cx="7146925" cy="393700"/>
          </a:xfrm>
          <a:prstGeom prst="wedgeRoundRectCallout">
            <a:avLst>
              <a:gd fmla="val 24" name="adj1"/>
              <a:gd fmla="val 15638" name="adj2"/>
              <a:gd fmla="val 0" name="adj3"/>
            </a:avLst>
          </a:prstGeom>
          <a:solidFill>
            <a:srgbClr val="E7E7E7"/>
          </a:solidFill>
          <a:ln>
            <a:noFill/>
          </a:ln>
        </p:spPr>
        <p:txBody>
          <a:bodyPr anchorCtr="0" anchor="ctr" bIns="45700" lIns="91425" spcFirstLastPara="1" rIns="91425" wrap="square" tIns="0">
            <a:noAutofit/>
          </a:bodyPr>
          <a:lstStyle/>
          <a:p>
            <a:pPr indent="0" lvl="0" marL="7143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232"/>
              </a:buClr>
              <a:buSzPts val="1600"/>
              <a:buFont typeface="Arial"/>
              <a:buNone/>
            </a:pPr>
            <a:r>
              <a:rPr b="0" i="0" lang="it-IT" sz="16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Nell’impasto </a:t>
            </a:r>
            <a:r>
              <a:rPr b="1" i="0" lang="it-IT" sz="16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della</a:t>
            </a:r>
            <a:r>
              <a:rPr b="0" i="0" lang="it-IT" sz="16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 torta ho messo </a:t>
            </a:r>
            <a:r>
              <a:rPr b="1" i="0" lang="it-IT" sz="16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dello</a:t>
            </a:r>
            <a:r>
              <a:rPr b="0" i="0" lang="it-IT" sz="16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 zucchero, </a:t>
            </a:r>
            <a:r>
              <a:rPr b="1" i="0" lang="it-IT" sz="16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della</a:t>
            </a:r>
            <a:r>
              <a:rPr b="0" i="0" lang="it-IT" sz="16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 farina e </a:t>
            </a:r>
            <a:r>
              <a:rPr b="1" i="0" lang="it-IT" sz="16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delle</a:t>
            </a:r>
            <a:r>
              <a:rPr b="0" i="0" lang="it-IT" sz="16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 uova.</a:t>
            </a:r>
            <a:endParaRPr/>
          </a:p>
        </p:txBody>
      </p:sp>
      <p:sp>
        <p:nvSpPr>
          <p:cNvPr id="337" name="Google Shape;337;p11"/>
          <p:cNvSpPr/>
          <p:nvPr/>
        </p:nvSpPr>
        <p:spPr>
          <a:xfrm>
            <a:off x="3641725" y="4441825"/>
            <a:ext cx="576262" cy="336550"/>
          </a:xfrm>
          <a:prstGeom prst="roundRect">
            <a:avLst>
              <a:gd fmla="val 4159" name="adj"/>
            </a:avLst>
          </a:prstGeom>
          <a:solidFill>
            <a:srgbClr val="AC86A5">
              <a:alpha val="2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8" name="Google Shape;338;p11"/>
          <p:cNvSpPr/>
          <p:nvPr/>
        </p:nvSpPr>
        <p:spPr>
          <a:xfrm>
            <a:off x="5129212" y="4443412"/>
            <a:ext cx="542925" cy="336550"/>
          </a:xfrm>
          <a:prstGeom prst="roundRect">
            <a:avLst>
              <a:gd fmla="val 4159" name="adj"/>
            </a:avLst>
          </a:prstGeom>
          <a:solidFill>
            <a:srgbClr val="AC86A5">
              <a:alpha val="2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9" name="Google Shape;339;p11"/>
          <p:cNvSpPr/>
          <p:nvPr/>
        </p:nvSpPr>
        <p:spPr>
          <a:xfrm>
            <a:off x="6365875" y="4445000"/>
            <a:ext cx="576262" cy="336550"/>
          </a:xfrm>
          <a:prstGeom prst="roundRect">
            <a:avLst>
              <a:gd fmla="val 4159" name="adj"/>
            </a:avLst>
          </a:prstGeom>
          <a:solidFill>
            <a:srgbClr val="AC86A5">
              <a:alpha val="2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340" name="Google Shape;340;p11"/>
          <p:cNvCxnSpPr/>
          <p:nvPr/>
        </p:nvCxnSpPr>
        <p:spPr>
          <a:xfrm>
            <a:off x="2017712" y="4841875"/>
            <a:ext cx="0" cy="268287"/>
          </a:xfrm>
          <a:prstGeom prst="straightConnector1">
            <a:avLst/>
          </a:prstGeom>
          <a:noFill/>
          <a:ln cap="flat" cmpd="sng" w="25400">
            <a:solidFill>
              <a:srgbClr val="AC86A5"/>
            </a:solidFill>
            <a:prstDash val="solid"/>
            <a:miter lim="800000"/>
            <a:headEnd len="med" w="med" type="none"/>
            <a:tailEnd len="med" w="med" type="stealth"/>
          </a:ln>
        </p:spPr>
      </p:cxnSp>
      <p:cxnSp>
        <p:nvCxnSpPr>
          <p:cNvPr id="341" name="Google Shape;341;p11"/>
          <p:cNvCxnSpPr/>
          <p:nvPr/>
        </p:nvCxnSpPr>
        <p:spPr>
          <a:xfrm>
            <a:off x="6654800" y="4802187"/>
            <a:ext cx="433387" cy="282575"/>
          </a:xfrm>
          <a:prstGeom prst="straightConnector1">
            <a:avLst/>
          </a:prstGeom>
          <a:noFill/>
          <a:ln cap="flat" cmpd="sng" w="25400">
            <a:solidFill>
              <a:srgbClr val="AC86A5"/>
            </a:solidFill>
            <a:prstDash val="solid"/>
            <a:miter lim="800000"/>
            <a:headEnd len="med" w="med" type="none"/>
            <a:tailEnd len="med" w="med" type="stealth"/>
          </a:ln>
        </p:spPr>
      </p:cxnSp>
      <p:sp>
        <p:nvSpPr>
          <p:cNvPr id="342" name="Google Shape;342;p11"/>
          <p:cNvSpPr txBox="1"/>
          <p:nvPr/>
        </p:nvSpPr>
        <p:spPr>
          <a:xfrm>
            <a:off x="323850" y="287337"/>
            <a:ext cx="8415337" cy="646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Arial"/>
              <a:buNone/>
            </a:pPr>
            <a:r>
              <a:rPr b="0" i="0" lang="it-IT" sz="36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Articolo partitivo</a:t>
            </a:r>
            <a:endParaRPr/>
          </a:p>
        </p:txBody>
      </p:sp>
      <p:cxnSp>
        <p:nvCxnSpPr>
          <p:cNvPr id="343" name="Google Shape;343;p11"/>
          <p:cNvCxnSpPr/>
          <p:nvPr/>
        </p:nvCxnSpPr>
        <p:spPr>
          <a:xfrm>
            <a:off x="3930650" y="4841875"/>
            <a:ext cx="0" cy="268287"/>
          </a:xfrm>
          <a:prstGeom prst="straightConnector1">
            <a:avLst/>
          </a:prstGeom>
          <a:noFill/>
          <a:ln cap="flat" cmpd="sng" w="25400">
            <a:solidFill>
              <a:srgbClr val="AC86A5"/>
            </a:solidFill>
            <a:prstDash val="solid"/>
            <a:miter lim="800000"/>
            <a:headEnd len="med" w="med" type="none"/>
            <a:tailEnd len="med" w="med" type="stealth"/>
          </a:ln>
        </p:spPr>
      </p:cxnSp>
      <p:cxnSp>
        <p:nvCxnSpPr>
          <p:cNvPr id="344" name="Google Shape;344;p11"/>
          <p:cNvCxnSpPr/>
          <p:nvPr/>
        </p:nvCxnSpPr>
        <p:spPr>
          <a:xfrm>
            <a:off x="5403850" y="4841875"/>
            <a:ext cx="0" cy="268287"/>
          </a:xfrm>
          <a:prstGeom prst="straightConnector1">
            <a:avLst/>
          </a:prstGeom>
          <a:noFill/>
          <a:ln cap="flat" cmpd="sng" w="25400">
            <a:solidFill>
              <a:srgbClr val="AC86A5"/>
            </a:solidFill>
            <a:prstDash val="solid"/>
            <a:miter lim="800000"/>
            <a:headEnd len="med" w="med" type="none"/>
            <a:tailEnd len="med" w="med" type="stealth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12"/>
          <p:cNvSpPr txBox="1"/>
          <p:nvPr/>
        </p:nvSpPr>
        <p:spPr>
          <a:xfrm>
            <a:off x="323850" y="287337"/>
            <a:ext cx="8170862" cy="646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b="0" i="0" lang="it-IT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Analisi grammaticale</a:t>
            </a:r>
            <a:endParaRPr/>
          </a:p>
        </p:txBody>
      </p:sp>
      <p:cxnSp>
        <p:nvCxnSpPr>
          <p:cNvPr id="350" name="Google Shape;350;p12"/>
          <p:cNvCxnSpPr/>
          <p:nvPr/>
        </p:nvCxnSpPr>
        <p:spPr>
          <a:xfrm>
            <a:off x="434975" y="936625"/>
            <a:ext cx="8304212" cy="0"/>
          </a:xfrm>
          <a:prstGeom prst="straightConnector1">
            <a:avLst/>
          </a:prstGeom>
          <a:noFill/>
          <a:ln cap="flat" cmpd="sng" w="9525">
            <a:solidFill>
              <a:srgbClr val="BFBFBF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351" name="Google Shape;351;p12"/>
          <p:cNvSpPr txBox="1"/>
          <p:nvPr/>
        </p:nvSpPr>
        <p:spPr>
          <a:xfrm>
            <a:off x="323850" y="6450012"/>
            <a:ext cx="5695950" cy="234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00"/>
              <a:buFont typeface="Arial"/>
              <a:buNone/>
            </a:pPr>
            <a:r>
              <a:rPr b="1" i="0" lang="it-IT" sz="1000" u="none">
                <a:solidFill>
                  <a:srgbClr val="BFBFBF"/>
                </a:solidFill>
                <a:latin typeface="Arial"/>
                <a:ea typeface="Arial"/>
                <a:cs typeface="Arial"/>
                <a:sym typeface="Arial"/>
              </a:rPr>
              <a:t>L’articolo </a:t>
            </a:r>
            <a:r>
              <a:rPr b="0" i="0" lang="it-IT" sz="1000" u="none">
                <a:solidFill>
                  <a:srgbClr val="BFBFBF"/>
                </a:solidFill>
                <a:latin typeface="Arial"/>
                <a:ea typeface="Arial"/>
                <a:cs typeface="Arial"/>
                <a:sym typeface="Arial"/>
              </a:rPr>
              <a:t>&gt; Analisi grammaticale</a:t>
            </a:r>
            <a:endParaRPr/>
          </a:p>
        </p:txBody>
      </p:sp>
      <p:cxnSp>
        <p:nvCxnSpPr>
          <p:cNvPr id="352" name="Google Shape;352;p12"/>
          <p:cNvCxnSpPr/>
          <p:nvPr/>
        </p:nvCxnSpPr>
        <p:spPr>
          <a:xfrm>
            <a:off x="434975" y="6450012"/>
            <a:ext cx="6858000" cy="0"/>
          </a:xfrm>
          <a:prstGeom prst="straightConnector1">
            <a:avLst/>
          </a:prstGeom>
          <a:noFill/>
          <a:ln cap="flat" cmpd="sng" w="9525">
            <a:solidFill>
              <a:srgbClr val="595959"/>
            </a:solidFill>
            <a:prstDash val="solid"/>
            <a:miter lim="800000"/>
            <a:headEnd len="med" w="med" type="none"/>
            <a:tailEnd len="med" w="med" type="none"/>
          </a:ln>
        </p:spPr>
      </p:cxnSp>
      <p:graphicFrame>
        <p:nvGraphicFramePr>
          <p:cNvPr id="353" name="Google Shape;353;p12"/>
          <p:cNvGraphicFramePr/>
          <p:nvPr/>
        </p:nvGraphicFramePr>
        <p:xfrm>
          <a:off x="434975" y="15113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{02311D79-0F0A-4482-B1F8-BBDB5D84F392}</a:tableStyleId>
              </a:tblPr>
              <a:tblGrid>
                <a:gridCol w="404800"/>
                <a:gridCol w="1111250"/>
                <a:gridCol w="3922700"/>
              </a:tblGrid>
              <a:tr h="5175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Arial"/>
                        <a:buNone/>
                      </a:pPr>
                      <a:r>
                        <a:rPr b="1" i="0" lang="it-IT" sz="1400" u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1.</a:t>
                      </a:r>
                      <a:endParaRPr/>
                    </a:p>
                  </a:txBody>
                  <a:tcPr marT="42225" marB="42225" marR="91400" marL="914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C86A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Arial"/>
                        <a:buNone/>
                      </a:pPr>
                      <a:r>
                        <a:rPr b="1" i="0" lang="it-IT" sz="1400" u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FUNZIONE</a:t>
                      </a:r>
                      <a:endParaRPr/>
                    </a:p>
                  </a:txBody>
                  <a:tcPr marT="42225" marB="42225" marR="91400" marL="914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C86A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it-IT" sz="14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determinativo, indeterminativo o partitivo</a:t>
                      </a:r>
                      <a:endParaRPr/>
                    </a:p>
                  </a:txBody>
                  <a:tcPr marT="42225" marB="42225" marR="91400" marL="914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C6D1"/>
                    </a:solidFill>
                  </a:tcPr>
                </a:tc>
              </a:tr>
              <a:tr h="403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Arial"/>
                        <a:buNone/>
                      </a:pPr>
                      <a:r>
                        <a:rPr b="1" i="0" lang="it-IT" sz="1400" u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2.</a:t>
                      </a:r>
                      <a:endParaRPr/>
                    </a:p>
                  </a:txBody>
                  <a:tcPr marT="42225" marB="42225" marR="91400" marL="914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2F2F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C86A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Arial"/>
                        <a:buNone/>
                      </a:pPr>
                      <a:r>
                        <a:rPr b="1" i="0" lang="it-IT" sz="1400" u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GENERE</a:t>
                      </a:r>
                      <a:endParaRPr/>
                    </a:p>
                  </a:txBody>
                  <a:tcPr marT="42225" marB="42225" marR="91400" marL="914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C86A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it-IT" sz="14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maschile o femminile</a:t>
                      </a:r>
                      <a:endParaRPr/>
                    </a:p>
                  </a:txBody>
                  <a:tcPr marT="42225" marB="42225" marR="91400" marL="914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C6D1"/>
                    </a:solidFill>
                  </a:tcPr>
                </a:tc>
              </a:tr>
              <a:tr h="3952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Arial"/>
                        <a:buNone/>
                      </a:pPr>
                      <a:r>
                        <a:rPr b="1" i="0" lang="it-IT" sz="1400" u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3.</a:t>
                      </a:r>
                      <a:endParaRPr/>
                    </a:p>
                  </a:txBody>
                  <a:tcPr marT="42225" marB="42225" marR="91400" marL="9140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2F2F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C86A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Arial"/>
                        <a:buNone/>
                      </a:pPr>
                      <a:r>
                        <a:rPr b="1" i="0" lang="it-IT" sz="1400" u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NUMERO</a:t>
                      </a:r>
                      <a:endParaRPr/>
                    </a:p>
                  </a:txBody>
                  <a:tcPr marT="42225" marB="42225" marR="91400" marL="914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C86A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it-IT" sz="14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singolare o plurale </a:t>
                      </a:r>
                      <a:endParaRPr/>
                    </a:p>
                  </a:txBody>
                  <a:tcPr marT="42225" marB="42225" marR="91400" marL="91400" anchor="ctr">
                    <a:lnL cap="flat" cmpd="sng" w="12700">
                      <a:solidFill>
                        <a:srgbClr val="D9D9D9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C6D1"/>
                    </a:solidFill>
                  </a:tcPr>
                </a:tc>
              </a:tr>
              <a:tr h="98425">
                <a:tc gridSpan="3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0" marB="0" marR="91400" marL="91400" anchor="ctr"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 hMerge="1"/>
                <a:tc hMerge="1"/>
              </a:tr>
            </a:tbl>
          </a:graphicData>
        </a:graphic>
      </p:graphicFrame>
      <p:grpSp>
        <p:nvGrpSpPr>
          <p:cNvPr id="354" name="Google Shape;354;p12"/>
          <p:cNvGrpSpPr/>
          <p:nvPr/>
        </p:nvGrpSpPr>
        <p:grpSpPr>
          <a:xfrm>
            <a:off x="239712" y="3370262"/>
            <a:ext cx="7196137" cy="3017837"/>
            <a:chOff x="1947862" y="2788524"/>
            <a:chExt cx="7196137" cy="3016563"/>
          </a:xfrm>
        </p:grpSpPr>
        <p:sp>
          <p:nvSpPr>
            <p:cNvPr id="355" name="Google Shape;355;p12"/>
            <p:cNvSpPr txBox="1"/>
            <p:nvPr/>
          </p:nvSpPr>
          <p:spPr>
            <a:xfrm>
              <a:off x="1947862" y="2788524"/>
              <a:ext cx="7196136" cy="97836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287337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AC86A5"/>
                </a:buClr>
                <a:buSzPts val="1600"/>
                <a:buFont typeface="Arial"/>
                <a:buNone/>
              </a:pPr>
              <a:r>
                <a:rPr b="1" i="0" lang="it-IT" sz="1600" u="none">
                  <a:solidFill>
                    <a:srgbClr val="AC86A5"/>
                  </a:solidFill>
                  <a:latin typeface="Arial"/>
                  <a:ea typeface="Arial"/>
                  <a:cs typeface="Arial"/>
                  <a:sym typeface="Arial"/>
                </a:rPr>
                <a:t>la</a:t>
              </a:r>
              <a:r>
                <a:rPr b="0" i="0" lang="it-IT" sz="1600" u="none">
                  <a:solidFill>
                    <a:srgbClr val="D9D9D9"/>
                  </a:solidFill>
                  <a:latin typeface="Arial"/>
                  <a:ea typeface="Arial"/>
                  <a:cs typeface="Arial"/>
                  <a:sym typeface="Arial"/>
                </a:rPr>
                <a:t> = articolo determinativo, femminile, singolare</a:t>
              </a:r>
              <a:endParaRPr/>
            </a:p>
            <a:p>
              <a:pPr indent="0" lvl="0" marL="287337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AC86A5"/>
                </a:buClr>
                <a:buSzPts val="1600"/>
                <a:buFont typeface="Arial"/>
                <a:buNone/>
              </a:pPr>
              <a:r>
                <a:rPr b="1" i="0" lang="it-IT" sz="1600" u="none">
                  <a:solidFill>
                    <a:srgbClr val="AC86A5"/>
                  </a:solidFill>
                  <a:latin typeface="Arial"/>
                  <a:ea typeface="Arial"/>
                  <a:cs typeface="Arial"/>
                  <a:sym typeface="Arial"/>
                </a:rPr>
                <a:t>un</a:t>
              </a:r>
              <a:r>
                <a:rPr b="0" i="0" lang="it-IT" sz="1600" u="none">
                  <a:solidFill>
                    <a:srgbClr val="D9D9D9"/>
                  </a:solidFill>
                  <a:latin typeface="Arial"/>
                  <a:ea typeface="Arial"/>
                  <a:cs typeface="Arial"/>
                  <a:sym typeface="Arial"/>
                </a:rPr>
                <a:t> = articolo indeterminativo, maschile, singolare</a:t>
              </a:r>
              <a:endParaRPr/>
            </a:p>
            <a:p>
              <a:pPr indent="0" lvl="0" marL="287337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AC86A5"/>
                </a:buClr>
                <a:buSzPts val="1600"/>
                <a:buFont typeface="Arial"/>
                <a:buNone/>
              </a:pPr>
              <a:r>
                <a:rPr b="1" i="0" lang="it-IT" sz="1600" u="none">
                  <a:solidFill>
                    <a:srgbClr val="AC86A5"/>
                  </a:solidFill>
                  <a:latin typeface="Arial"/>
                  <a:ea typeface="Arial"/>
                  <a:cs typeface="Arial"/>
                  <a:sym typeface="Arial"/>
                </a:rPr>
                <a:t>dei</a:t>
              </a:r>
              <a:r>
                <a:rPr b="0" i="0" lang="it-IT" sz="1600" u="none">
                  <a:solidFill>
                    <a:srgbClr val="D9D9D9"/>
                  </a:solidFill>
                  <a:latin typeface="Arial"/>
                  <a:ea typeface="Arial"/>
                  <a:cs typeface="Arial"/>
                  <a:sym typeface="Arial"/>
                </a:rPr>
                <a:t> = articolo partitivo, maschile, plurale</a:t>
              </a:r>
              <a:endParaRPr/>
            </a:p>
          </p:txBody>
        </p:sp>
        <p:sp>
          <p:nvSpPr>
            <p:cNvPr id="356" name="Google Shape;356;p12"/>
            <p:cNvSpPr txBox="1"/>
            <p:nvPr/>
          </p:nvSpPr>
          <p:spPr>
            <a:xfrm>
              <a:off x="1947863" y="4267148"/>
              <a:ext cx="7196136" cy="3794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287337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AC86A5"/>
                </a:buClr>
                <a:buSzPts val="1600"/>
                <a:buFont typeface="Arial"/>
                <a:buNone/>
              </a:pPr>
              <a:r>
                <a:rPr b="1" i="0" lang="it-IT" sz="1600" u="none">
                  <a:solidFill>
                    <a:srgbClr val="AC86A5"/>
                  </a:solidFill>
                  <a:latin typeface="Arial"/>
                  <a:ea typeface="Arial"/>
                  <a:cs typeface="Arial"/>
                  <a:sym typeface="Arial"/>
                </a:rPr>
                <a:t>un’</a:t>
              </a:r>
              <a:r>
                <a:rPr b="0" i="0" lang="it-IT" sz="1600" u="none">
                  <a:solidFill>
                    <a:srgbClr val="AC86A5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b="0" i="0" lang="it-IT" sz="1600" u="none">
                  <a:solidFill>
                    <a:srgbClr val="D9D9D9"/>
                  </a:solidFill>
                  <a:latin typeface="Arial"/>
                  <a:ea typeface="Arial"/>
                  <a:cs typeface="Arial"/>
                  <a:sym typeface="Arial"/>
                </a:rPr>
                <a:t>= articolo indeterminativo, femminile, singolare</a:t>
              </a:r>
              <a:endParaRPr/>
            </a:p>
          </p:txBody>
        </p:sp>
        <p:sp>
          <p:nvSpPr>
            <p:cNvPr id="357" name="Google Shape;357;p12"/>
            <p:cNvSpPr txBox="1"/>
            <p:nvPr/>
          </p:nvSpPr>
          <p:spPr>
            <a:xfrm>
              <a:off x="1947862" y="5130291"/>
              <a:ext cx="7196136" cy="67479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287337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AC86A5"/>
                </a:buClr>
                <a:buSzPts val="1600"/>
                <a:buFont typeface="Arial"/>
                <a:buNone/>
              </a:pPr>
              <a:r>
                <a:rPr b="1" i="0" lang="it-IT" sz="1600" u="none">
                  <a:solidFill>
                    <a:srgbClr val="AC86A5"/>
                  </a:solidFill>
                  <a:latin typeface="Arial"/>
                  <a:ea typeface="Arial"/>
                  <a:cs typeface="Arial"/>
                  <a:sym typeface="Arial"/>
                </a:rPr>
                <a:t>il</a:t>
              </a:r>
              <a:r>
                <a:rPr b="0" i="0" lang="it-IT" sz="1600" u="none">
                  <a:solidFill>
                    <a:srgbClr val="AC86A5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b="0" i="0" lang="it-IT" sz="1600" u="none">
                  <a:solidFill>
                    <a:srgbClr val="D9D9D9"/>
                  </a:solidFill>
                  <a:latin typeface="Arial"/>
                  <a:ea typeface="Arial"/>
                  <a:cs typeface="Arial"/>
                  <a:sym typeface="Arial"/>
                </a:rPr>
                <a:t>= articolo determinativo, maschile, singolare</a:t>
              </a:r>
              <a:endParaRPr/>
            </a:p>
            <a:p>
              <a:pPr indent="0" lvl="0" marL="287337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AC86A5"/>
                </a:buClr>
                <a:buSzPts val="1600"/>
                <a:buFont typeface="Arial"/>
                <a:buNone/>
              </a:pPr>
              <a:r>
                <a:rPr b="1" i="0" lang="it-IT" sz="1600" u="none">
                  <a:solidFill>
                    <a:srgbClr val="AC86A5"/>
                  </a:solidFill>
                  <a:latin typeface="Arial"/>
                  <a:ea typeface="Arial"/>
                  <a:cs typeface="Arial"/>
                  <a:sym typeface="Arial"/>
                </a:rPr>
                <a:t>le</a:t>
              </a:r>
              <a:r>
                <a:rPr b="0" i="0" lang="it-IT" sz="1600" u="none">
                  <a:solidFill>
                    <a:srgbClr val="AC86A5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b="0" i="0" lang="it-IT" sz="1600" u="none">
                  <a:solidFill>
                    <a:srgbClr val="D9D9D9"/>
                  </a:solidFill>
                  <a:latin typeface="Arial"/>
                  <a:ea typeface="Arial"/>
                  <a:cs typeface="Arial"/>
                  <a:sym typeface="Arial"/>
                </a:rPr>
                <a:t>= articolo determinativo, femminile, plurale</a:t>
              </a:r>
              <a:endParaRPr/>
            </a:p>
          </p:txBody>
        </p:sp>
      </p:grpSp>
      <p:sp>
        <p:nvSpPr>
          <p:cNvPr id="358" name="Google Shape;358;p12"/>
          <p:cNvSpPr txBox="1"/>
          <p:nvPr/>
        </p:nvSpPr>
        <p:spPr>
          <a:xfrm>
            <a:off x="323850" y="1060450"/>
            <a:ext cx="8415337" cy="400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2000"/>
              <a:buFont typeface="Arial"/>
              <a:buNone/>
            </a:pPr>
            <a:r>
              <a:rPr b="0" i="0" lang="it-IT" sz="2000" u="non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Per fare l’analisi grammaticale dell’articolo devo stabilire:</a:t>
            </a:r>
            <a:endParaRPr/>
          </a:p>
        </p:txBody>
      </p:sp>
      <p:sp>
        <p:nvSpPr>
          <p:cNvPr id="359" name="Google Shape;359;p12"/>
          <p:cNvSpPr/>
          <p:nvPr/>
        </p:nvSpPr>
        <p:spPr>
          <a:xfrm>
            <a:off x="609600" y="2954337"/>
            <a:ext cx="5537200" cy="393700"/>
          </a:xfrm>
          <a:prstGeom prst="wedgeRoundRectCallout">
            <a:avLst>
              <a:gd fmla="val 24" name="adj1"/>
              <a:gd fmla="val 15638" name="adj2"/>
              <a:gd fmla="val 0" name="adj3"/>
            </a:avLst>
          </a:prstGeom>
          <a:solidFill>
            <a:srgbClr val="E7E7E7"/>
          </a:solidFill>
          <a:ln>
            <a:noFill/>
          </a:ln>
        </p:spPr>
        <p:txBody>
          <a:bodyPr anchorCtr="0" anchor="ctr" bIns="0" lIns="91425" spcFirstLastPara="1" rIns="91425" wrap="square" tIns="0">
            <a:noAutofit/>
          </a:bodyPr>
          <a:lstStyle/>
          <a:p>
            <a:pPr indent="0" lvl="0" marL="71437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23232"/>
              </a:buClr>
              <a:buSzPts val="1600"/>
              <a:buFont typeface="Arial"/>
              <a:buNone/>
            </a:pPr>
            <a:r>
              <a:rPr b="0" i="0" lang="it-IT" sz="16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Per favore, mi presti </a:t>
            </a:r>
            <a:r>
              <a:rPr b="1" i="0" lang="it-IT" sz="1600" u="none">
                <a:solidFill>
                  <a:srgbClr val="AC86A5"/>
                </a:solidFill>
                <a:latin typeface="Arial"/>
                <a:ea typeface="Arial"/>
                <a:cs typeface="Arial"/>
                <a:sym typeface="Arial"/>
              </a:rPr>
              <a:t>la</a:t>
            </a:r>
            <a:r>
              <a:rPr b="0" i="0" lang="it-IT" sz="16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 matita, </a:t>
            </a:r>
            <a:r>
              <a:rPr b="1" i="0" lang="it-IT" sz="1600" u="none">
                <a:solidFill>
                  <a:srgbClr val="AC86A5"/>
                </a:solidFill>
                <a:latin typeface="Arial"/>
                <a:ea typeface="Arial"/>
                <a:cs typeface="Arial"/>
                <a:sym typeface="Arial"/>
              </a:rPr>
              <a:t>un</a:t>
            </a:r>
            <a:r>
              <a:rPr b="0" i="0" lang="it-IT" sz="16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 foglio e </a:t>
            </a:r>
            <a:r>
              <a:rPr b="1" i="0" lang="it-IT" sz="1600" u="none">
                <a:solidFill>
                  <a:srgbClr val="AC86A5"/>
                </a:solidFill>
                <a:latin typeface="Arial"/>
                <a:ea typeface="Arial"/>
                <a:cs typeface="Arial"/>
                <a:sym typeface="Arial"/>
              </a:rPr>
              <a:t>dei</a:t>
            </a:r>
            <a:r>
              <a:rPr b="0" i="0" lang="it-IT" sz="16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 pennarelli?</a:t>
            </a:r>
            <a:endParaRPr/>
          </a:p>
        </p:txBody>
      </p:sp>
      <p:sp>
        <p:nvSpPr>
          <p:cNvPr id="360" name="Google Shape;360;p12"/>
          <p:cNvSpPr/>
          <p:nvPr/>
        </p:nvSpPr>
        <p:spPr>
          <a:xfrm>
            <a:off x="609600" y="4408487"/>
            <a:ext cx="4749800" cy="393700"/>
          </a:xfrm>
          <a:prstGeom prst="wedgeRoundRectCallout">
            <a:avLst>
              <a:gd fmla="val 24" name="adj1"/>
              <a:gd fmla="val 15638" name="adj2"/>
              <a:gd fmla="val 0" name="adj3"/>
            </a:avLst>
          </a:prstGeom>
          <a:solidFill>
            <a:srgbClr val="E7E7E7"/>
          </a:solidFill>
          <a:ln>
            <a:noFill/>
          </a:ln>
        </p:spPr>
        <p:txBody>
          <a:bodyPr anchorCtr="0" anchor="ctr" bIns="0" lIns="91425" spcFirstLastPara="1" rIns="91425" wrap="square" tIns="0">
            <a:noAutofit/>
          </a:bodyPr>
          <a:lstStyle/>
          <a:p>
            <a:pPr indent="0" lvl="0" marL="71437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23232"/>
              </a:buClr>
              <a:buSzPts val="1600"/>
              <a:buFont typeface="Arial"/>
              <a:buNone/>
            </a:pPr>
            <a:r>
              <a:rPr b="0" i="0" lang="it-IT" sz="16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Robinson Crusoe naufragò su </a:t>
            </a:r>
            <a:r>
              <a:rPr b="1" i="0" lang="it-IT" sz="1600" u="none">
                <a:solidFill>
                  <a:srgbClr val="AC86A5"/>
                </a:solidFill>
                <a:latin typeface="Arial"/>
                <a:ea typeface="Arial"/>
                <a:cs typeface="Arial"/>
                <a:sym typeface="Arial"/>
              </a:rPr>
              <a:t>un’</a:t>
            </a:r>
            <a:r>
              <a:rPr b="0" i="0" lang="it-IT" sz="16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isola deserta.</a:t>
            </a:r>
            <a:endParaRPr/>
          </a:p>
        </p:txBody>
      </p:sp>
      <p:sp>
        <p:nvSpPr>
          <p:cNvPr id="361" name="Google Shape;361;p12"/>
          <p:cNvSpPr/>
          <p:nvPr/>
        </p:nvSpPr>
        <p:spPr>
          <a:xfrm>
            <a:off x="609600" y="5291137"/>
            <a:ext cx="5695950" cy="393700"/>
          </a:xfrm>
          <a:prstGeom prst="wedgeRoundRectCallout">
            <a:avLst>
              <a:gd fmla="val 24" name="adj1"/>
              <a:gd fmla="val 15638" name="adj2"/>
              <a:gd fmla="val 0" name="adj3"/>
            </a:avLst>
          </a:prstGeom>
          <a:solidFill>
            <a:srgbClr val="E7E7E7"/>
          </a:solidFill>
          <a:ln>
            <a:noFill/>
          </a:ln>
        </p:spPr>
        <p:txBody>
          <a:bodyPr anchorCtr="0" anchor="ctr" bIns="0" lIns="91425" spcFirstLastPara="1" rIns="91425" wrap="square" tIns="0">
            <a:noAutofit/>
          </a:bodyPr>
          <a:lstStyle/>
          <a:p>
            <a:pPr indent="0" lvl="0" marL="71437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323232"/>
              </a:buClr>
              <a:buSzPts val="1600"/>
              <a:buFont typeface="Arial"/>
              <a:buNone/>
            </a:pPr>
            <a:r>
              <a:rPr b="0" i="0" lang="it-IT" sz="16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Domani </a:t>
            </a:r>
            <a:r>
              <a:rPr b="1" i="0" lang="it-IT" sz="1600" u="none">
                <a:solidFill>
                  <a:srgbClr val="AC86A5"/>
                </a:solidFill>
                <a:latin typeface="Arial"/>
                <a:ea typeface="Arial"/>
                <a:cs typeface="Arial"/>
                <a:sym typeface="Arial"/>
              </a:rPr>
              <a:t>il</a:t>
            </a:r>
            <a:r>
              <a:rPr b="0" i="0" lang="it-IT" sz="16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 professore di matematica spiegherà </a:t>
            </a:r>
            <a:r>
              <a:rPr b="1" i="0" lang="it-IT" sz="1600" u="none">
                <a:solidFill>
                  <a:srgbClr val="AC86A5"/>
                </a:solidFill>
                <a:latin typeface="Arial"/>
                <a:ea typeface="Arial"/>
                <a:cs typeface="Arial"/>
                <a:sym typeface="Arial"/>
              </a:rPr>
              <a:t>le</a:t>
            </a:r>
            <a:r>
              <a:rPr b="0" i="0" lang="it-IT" sz="16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 equazioni.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"/>
          <p:cNvSpPr txBox="1"/>
          <p:nvPr/>
        </p:nvSpPr>
        <p:spPr>
          <a:xfrm>
            <a:off x="323850" y="287337"/>
            <a:ext cx="6740525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b="0" i="0" lang="it-IT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Che cos’è</a:t>
            </a:r>
            <a:endParaRPr/>
          </a:p>
        </p:txBody>
      </p:sp>
      <p:cxnSp>
        <p:nvCxnSpPr>
          <p:cNvPr id="95" name="Google Shape;95;p2"/>
          <p:cNvCxnSpPr/>
          <p:nvPr/>
        </p:nvCxnSpPr>
        <p:spPr>
          <a:xfrm>
            <a:off x="434975" y="936625"/>
            <a:ext cx="8304212" cy="0"/>
          </a:xfrm>
          <a:prstGeom prst="straightConnector1">
            <a:avLst/>
          </a:prstGeom>
          <a:noFill/>
          <a:ln cap="flat" cmpd="sng" w="9525">
            <a:solidFill>
              <a:srgbClr val="BFBFBF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96" name="Google Shape;96;p2"/>
          <p:cNvSpPr txBox="1"/>
          <p:nvPr/>
        </p:nvSpPr>
        <p:spPr>
          <a:xfrm>
            <a:off x="323850" y="1125537"/>
            <a:ext cx="8415337" cy="708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2000"/>
              <a:buFont typeface="Arial"/>
              <a:buNone/>
            </a:pPr>
            <a:r>
              <a:rPr b="0" i="0" lang="it-IT" sz="2000" u="none" cap="none" strike="noStrik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L’articolo è una </a:t>
            </a:r>
            <a:r>
              <a:rPr b="1" i="0" lang="it-IT" sz="2000" u="none" cap="none" strike="noStrike">
                <a:solidFill>
                  <a:srgbClr val="AC86A5"/>
                </a:solidFill>
                <a:latin typeface="Arial"/>
                <a:ea typeface="Arial"/>
                <a:cs typeface="Arial"/>
                <a:sym typeface="Arial"/>
              </a:rPr>
              <a:t>parola breve </a:t>
            </a:r>
            <a:r>
              <a:rPr b="0" i="0" lang="it-IT" sz="2000" u="none" cap="none" strike="noStrik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che </a:t>
            </a:r>
            <a:r>
              <a:rPr b="1" i="0" lang="it-IT" sz="2000" u="none" cap="none" strike="noStrike">
                <a:solidFill>
                  <a:srgbClr val="AC86A5"/>
                </a:solidFill>
                <a:latin typeface="Arial"/>
                <a:ea typeface="Arial"/>
                <a:cs typeface="Arial"/>
                <a:sym typeface="Arial"/>
              </a:rPr>
              <a:t>precede sempre il nome </a:t>
            </a:r>
            <a:r>
              <a:rPr b="0" i="0" lang="it-IT" sz="2000" u="none" cap="none" strike="noStrik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a cui si riferisce.</a:t>
            </a:r>
            <a:endParaRPr/>
          </a:p>
        </p:txBody>
      </p:sp>
      <p:sp>
        <p:nvSpPr>
          <p:cNvPr id="97" name="Google Shape;97;p2"/>
          <p:cNvSpPr txBox="1"/>
          <p:nvPr/>
        </p:nvSpPr>
        <p:spPr>
          <a:xfrm>
            <a:off x="323850" y="6450012"/>
            <a:ext cx="5695950" cy="234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00"/>
              <a:buFont typeface="Arial"/>
              <a:buNone/>
            </a:pPr>
            <a:r>
              <a:rPr b="1" i="0" lang="it-IT" sz="1000" u="none" cap="none" strike="noStrike">
                <a:solidFill>
                  <a:srgbClr val="BFBFBF"/>
                </a:solidFill>
                <a:latin typeface="Arial"/>
                <a:ea typeface="Arial"/>
                <a:cs typeface="Arial"/>
                <a:sym typeface="Arial"/>
              </a:rPr>
              <a:t>L’articolo </a:t>
            </a:r>
            <a:r>
              <a:rPr b="0" i="0" lang="it-IT" sz="1000" u="none" cap="none" strike="noStrike">
                <a:solidFill>
                  <a:srgbClr val="BFBFBF"/>
                </a:solidFill>
                <a:latin typeface="Arial"/>
                <a:ea typeface="Arial"/>
                <a:cs typeface="Arial"/>
                <a:sym typeface="Arial"/>
              </a:rPr>
              <a:t>&gt; Che cos’è</a:t>
            </a:r>
            <a:endParaRPr/>
          </a:p>
        </p:txBody>
      </p:sp>
      <p:cxnSp>
        <p:nvCxnSpPr>
          <p:cNvPr id="98" name="Google Shape;98;p2"/>
          <p:cNvCxnSpPr/>
          <p:nvPr/>
        </p:nvCxnSpPr>
        <p:spPr>
          <a:xfrm>
            <a:off x="434975" y="6450012"/>
            <a:ext cx="6858000" cy="0"/>
          </a:xfrm>
          <a:prstGeom prst="straightConnector1">
            <a:avLst/>
          </a:prstGeom>
          <a:noFill/>
          <a:ln cap="flat" cmpd="sng" w="9525">
            <a:solidFill>
              <a:srgbClr val="595959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99" name="Google Shape;99;p2"/>
          <p:cNvSpPr/>
          <p:nvPr/>
        </p:nvSpPr>
        <p:spPr>
          <a:xfrm>
            <a:off x="603250" y="2311400"/>
            <a:ext cx="6107112" cy="393700"/>
          </a:xfrm>
          <a:prstGeom prst="wedgeRoundRectCallout">
            <a:avLst>
              <a:gd fmla="val -1205" name="adj1"/>
              <a:gd fmla="val 20153" name="adj2"/>
              <a:gd fmla="val 0" name="adj3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0">
            <a:noAutofit/>
          </a:bodyPr>
          <a:lstStyle/>
          <a:p>
            <a:pPr indent="0" lvl="0" marL="7143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232"/>
              </a:buClr>
              <a:buSzPts val="1600"/>
              <a:buFont typeface="Arial"/>
              <a:buNone/>
            </a:pPr>
            <a:r>
              <a:rPr b="0" i="0" lang="it-IT" sz="1600" u="none" cap="none" strike="noStrik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Per favore mi presti </a:t>
            </a:r>
            <a:r>
              <a:rPr b="1" i="0" lang="it-IT" sz="1600" u="none" cap="none" strike="noStrik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la</a:t>
            </a:r>
            <a:r>
              <a:rPr b="0" i="0" lang="it-IT" sz="1600" u="none" cap="none" strike="noStrik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 matita, </a:t>
            </a:r>
            <a:r>
              <a:rPr b="1" i="0" lang="it-IT" sz="1600" u="none" cap="none" strike="noStrik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un</a:t>
            </a:r>
            <a:r>
              <a:rPr b="0" i="0" lang="it-IT" sz="1600" u="none" cap="none" strike="noStrik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 foglio e </a:t>
            </a:r>
            <a:r>
              <a:rPr b="1" i="0" lang="it-IT" sz="1600" u="none" cap="none" strike="noStrik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dei</a:t>
            </a:r>
            <a:r>
              <a:rPr b="0" i="0" lang="it-IT" sz="1600" u="none" cap="none" strike="noStrik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 pennarelli?</a:t>
            </a:r>
            <a:endParaRPr/>
          </a:p>
        </p:txBody>
      </p:sp>
      <p:sp>
        <p:nvSpPr>
          <p:cNvPr id="100" name="Google Shape;100;p2"/>
          <p:cNvSpPr txBox="1"/>
          <p:nvPr/>
        </p:nvSpPr>
        <p:spPr>
          <a:xfrm>
            <a:off x="2589212" y="3349625"/>
            <a:ext cx="930275" cy="2778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b="0" i="0" lang="it-IT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articolo</a:t>
            </a:r>
            <a:endParaRPr/>
          </a:p>
        </p:txBody>
      </p:sp>
      <p:sp>
        <p:nvSpPr>
          <p:cNvPr id="101" name="Google Shape;101;p2"/>
          <p:cNvSpPr txBox="1"/>
          <p:nvPr/>
        </p:nvSpPr>
        <p:spPr>
          <a:xfrm>
            <a:off x="4106862" y="2692400"/>
            <a:ext cx="568325" cy="2778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b="0" i="0" lang="it-IT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nome</a:t>
            </a:r>
            <a:endParaRPr/>
          </a:p>
        </p:txBody>
      </p:sp>
      <p:sp>
        <p:nvSpPr>
          <p:cNvPr id="102" name="Google Shape;102;p2"/>
          <p:cNvSpPr txBox="1"/>
          <p:nvPr/>
        </p:nvSpPr>
        <p:spPr>
          <a:xfrm>
            <a:off x="3205162" y="2678112"/>
            <a:ext cx="568325" cy="2778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b="0" i="0" lang="it-IT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nome</a:t>
            </a:r>
            <a:endParaRPr/>
          </a:p>
        </p:txBody>
      </p:sp>
      <p:cxnSp>
        <p:nvCxnSpPr>
          <p:cNvPr id="103" name="Google Shape;103;p2"/>
          <p:cNvCxnSpPr/>
          <p:nvPr/>
        </p:nvCxnSpPr>
        <p:spPr>
          <a:xfrm>
            <a:off x="3081337" y="2624137"/>
            <a:ext cx="0" cy="692150"/>
          </a:xfrm>
          <a:prstGeom prst="straightConnector1">
            <a:avLst/>
          </a:prstGeom>
          <a:noFill/>
          <a:ln cap="flat" cmpd="sng" w="25400">
            <a:solidFill>
              <a:srgbClr val="AC86A5"/>
            </a:solidFill>
            <a:prstDash val="solid"/>
            <a:miter lim="800000"/>
            <a:headEnd len="med" w="med" type="none"/>
            <a:tailEnd len="med" w="med" type="stealth"/>
          </a:ln>
        </p:spPr>
      </p:cxnSp>
      <p:sp>
        <p:nvSpPr>
          <p:cNvPr id="104" name="Google Shape;104;p2"/>
          <p:cNvSpPr/>
          <p:nvPr/>
        </p:nvSpPr>
        <p:spPr>
          <a:xfrm>
            <a:off x="2951162" y="2336800"/>
            <a:ext cx="207962" cy="336550"/>
          </a:xfrm>
          <a:prstGeom prst="roundRect">
            <a:avLst>
              <a:gd fmla="val 4159" name="adj"/>
            </a:avLst>
          </a:prstGeom>
          <a:solidFill>
            <a:srgbClr val="AC86AF">
              <a:alpha val="2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2"/>
          <p:cNvSpPr/>
          <p:nvPr/>
        </p:nvSpPr>
        <p:spPr>
          <a:xfrm>
            <a:off x="3862387" y="2341562"/>
            <a:ext cx="265112" cy="336550"/>
          </a:xfrm>
          <a:prstGeom prst="roundRect">
            <a:avLst>
              <a:gd fmla="val 4159" name="adj"/>
            </a:avLst>
          </a:prstGeom>
          <a:solidFill>
            <a:srgbClr val="AC86AF">
              <a:alpha val="2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2"/>
          <p:cNvSpPr/>
          <p:nvPr/>
        </p:nvSpPr>
        <p:spPr>
          <a:xfrm>
            <a:off x="4884737" y="2344737"/>
            <a:ext cx="312737" cy="336550"/>
          </a:xfrm>
          <a:prstGeom prst="roundRect">
            <a:avLst>
              <a:gd fmla="val 4159" name="adj"/>
            </a:avLst>
          </a:prstGeom>
          <a:solidFill>
            <a:srgbClr val="AC86AF">
              <a:alpha val="2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2"/>
          <p:cNvSpPr txBox="1"/>
          <p:nvPr/>
        </p:nvSpPr>
        <p:spPr>
          <a:xfrm>
            <a:off x="5297487" y="2681287"/>
            <a:ext cx="568325" cy="2778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b="0" i="0" lang="it-IT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nome</a:t>
            </a:r>
            <a:endParaRPr/>
          </a:p>
        </p:txBody>
      </p:sp>
      <p:cxnSp>
        <p:nvCxnSpPr>
          <p:cNvPr id="108" name="Google Shape;108;p2"/>
          <p:cNvCxnSpPr/>
          <p:nvPr/>
        </p:nvCxnSpPr>
        <p:spPr>
          <a:xfrm>
            <a:off x="4017962" y="2624137"/>
            <a:ext cx="0" cy="692150"/>
          </a:xfrm>
          <a:prstGeom prst="straightConnector1">
            <a:avLst/>
          </a:prstGeom>
          <a:noFill/>
          <a:ln cap="flat" cmpd="sng" w="25400">
            <a:solidFill>
              <a:srgbClr val="AC86A5"/>
            </a:solidFill>
            <a:prstDash val="solid"/>
            <a:miter lim="800000"/>
            <a:headEnd len="med" w="med" type="none"/>
            <a:tailEnd len="med" w="med" type="stealth"/>
          </a:ln>
        </p:spPr>
      </p:cxnSp>
      <p:cxnSp>
        <p:nvCxnSpPr>
          <p:cNvPr id="109" name="Google Shape;109;p2"/>
          <p:cNvCxnSpPr/>
          <p:nvPr/>
        </p:nvCxnSpPr>
        <p:spPr>
          <a:xfrm>
            <a:off x="5057775" y="2624137"/>
            <a:ext cx="0" cy="692150"/>
          </a:xfrm>
          <a:prstGeom prst="straightConnector1">
            <a:avLst/>
          </a:prstGeom>
          <a:noFill/>
          <a:ln cap="flat" cmpd="sng" w="25400">
            <a:solidFill>
              <a:srgbClr val="AC86A5"/>
            </a:solidFill>
            <a:prstDash val="solid"/>
            <a:miter lim="800000"/>
            <a:headEnd len="med" w="med" type="none"/>
            <a:tailEnd len="med" w="med" type="stealth"/>
          </a:ln>
        </p:spPr>
      </p:cxnSp>
      <p:sp>
        <p:nvSpPr>
          <p:cNvPr id="110" name="Google Shape;110;p2"/>
          <p:cNvSpPr txBox="1"/>
          <p:nvPr/>
        </p:nvSpPr>
        <p:spPr>
          <a:xfrm>
            <a:off x="3530600" y="3351212"/>
            <a:ext cx="930275" cy="276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b="0" i="0" lang="it-IT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articolo</a:t>
            </a:r>
            <a:endParaRPr/>
          </a:p>
        </p:txBody>
      </p:sp>
      <p:sp>
        <p:nvSpPr>
          <p:cNvPr id="111" name="Google Shape;111;p2"/>
          <p:cNvSpPr txBox="1"/>
          <p:nvPr/>
        </p:nvSpPr>
        <p:spPr>
          <a:xfrm>
            <a:off x="4592637" y="3349625"/>
            <a:ext cx="930275" cy="2778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b="0" i="0" lang="it-IT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articolo</a:t>
            </a:r>
            <a:endParaRPr/>
          </a:p>
        </p:txBody>
      </p:sp>
      <p:cxnSp>
        <p:nvCxnSpPr>
          <p:cNvPr id="112" name="Google Shape;112;p2"/>
          <p:cNvCxnSpPr/>
          <p:nvPr/>
        </p:nvCxnSpPr>
        <p:spPr>
          <a:xfrm>
            <a:off x="3081337" y="3627437"/>
            <a:ext cx="0" cy="671512"/>
          </a:xfrm>
          <a:prstGeom prst="straightConnector1">
            <a:avLst/>
          </a:prstGeom>
          <a:noFill/>
          <a:ln cap="flat" cmpd="sng" w="25400">
            <a:solidFill>
              <a:srgbClr val="AC86A5"/>
            </a:solidFill>
            <a:prstDash val="solid"/>
            <a:miter lim="800000"/>
            <a:headEnd len="med" w="med" type="none"/>
            <a:tailEnd len="med" w="med" type="stealth"/>
          </a:ln>
        </p:spPr>
      </p:cxnSp>
      <p:cxnSp>
        <p:nvCxnSpPr>
          <p:cNvPr id="113" name="Google Shape;113;p2"/>
          <p:cNvCxnSpPr/>
          <p:nvPr/>
        </p:nvCxnSpPr>
        <p:spPr>
          <a:xfrm flipH="1">
            <a:off x="3224212" y="2935287"/>
            <a:ext cx="238125" cy="1363662"/>
          </a:xfrm>
          <a:prstGeom prst="straightConnector1">
            <a:avLst/>
          </a:prstGeom>
          <a:noFill/>
          <a:ln cap="flat" cmpd="sng" w="25400">
            <a:solidFill>
              <a:srgbClr val="AC86A5"/>
            </a:solidFill>
            <a:prstDash val="solid"/>
            <a:miter lim="800000"/>
            <a:headEnd len="med" w="med" type="none"/>
            <a:tailEnd len="med" w="med" type="stealth"/>
          </a:ln>
        </p:spPr>
      </p:cxnSp>
      <p:sp>
        <p:nvSpPr>
          <p:cNvPr id="114" name="Google Shape;114;p2"/>
          <p:cNvSpPr txBox="1"/>
          <p:nvPr/>
        </p:nvSpPr>
        <p:spPr>
          <a:xfrm>
            <a:off x="2616200" y="4298950"/>
            <a:ext cx="930275" cy="46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b="0" i="0" lang="it-IT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femminile singolare</a:t>
            </a:r>
            <a:endParaRPr/>
          </a:p>
        </p:txBody>
      </p:sp>
      <p:cxnSp>
        <p:nvCxnSpPr>
          <p:cNvPr id="115" name="Google Shape;115;p2"/>
          <p:cNvCxnSpPr/>
          <p:nvPr/>
        </p:nvCxnSpPr>
        <p:spPr>
          <a:xfrm>
            <a:off x="4017962" y="3606800"/>
            <a:ext cx="0" cy="692150"/>
          </a:xfrm>
          <a:prstGeom prst="straightConnector1">
            <a:avLst/>
          </a:prstGeom>
          <a:noFill/>
          <a:ln cap="flat" cmpd="sng" w="25400">
            <a:solidFill>
              <a:srgbClr val="AC86A5"/>
            </a:solidFill>
            <a:prstDash val="solid"/>
            <a:miter lim="800000"/>
            <a:headEnd len="med" w="med" type="none"/>
            <a:tailEnd len="med" w="med" type="stealth"/>
          </a:ln>
        </p:spPr>
      </p:cxnSp>
      <p:cxnSp>
        <p:nvCxnSpPr>
          <p:cNvPr id="116" name="Google Shape;116;p2"/>
          <p:cNvCxnSpPr/>
          <p:nvPr/>
        </p:nvCxnSpPr>
        <p:spPr>
          <a:xfrm>
            <a:off x="5057775" y="3606800"/>
            <a:ext cx="0" cy="692150"/>
          </a:xfrm>
          <a:prstGeom prst="straightConnector1">
            <a:avLst/>
          </a:prstGeom>
          <a:noFill/>
          <a:ln cap="flat" cmpd="sng" w="25400">
            <a:solidFill>
              <a:srgbClr val="AC86A5"/>
            </a:solidFill>
            <a:prstDash val="solid"/>
            <a:miter lim="800000"/>
            <a:headEnd len="med" w="med" type="none"/>
            <a:tailEnd len="med" w="med" type="stealth"/>
          </a:ln>
        </p:spPr>
      </p:cxnSp>
      <p:cxnSp>
        <p:nvCxnSpPr>
          <p:cNvPr id="117" name="Google Shape;117;p2"/>
          <p:cNvCxnSpPr/>
          <p:nvPr/>
        </p:nvCxnSpPr>
        <p:spPr>
          <a:xfrm flipH="1">
            <a:off x="4171950" y="2938462"/>
            <a:ext cx="276225" cy="1360487"/>
          </a:xfrm>
          <a:prstGeom prst="straightConnector1">
            <a:avLst/>
          </a:prstGeom>
          <a:noFill/>
          <a:ln cap="flat" cmpd="sng" w="25400">
            <a:solidFill>
              <a:srgbClr val="AC86A5"/>
            </a:solidFill>
            <a:prstDash val="solid"/>
            <a:miter lim="800000"/>
            <a:headEnd len="med" w="med" type="none"/>
            <a:tailEnd len="med" w="med" type="stealth"/>
          </a:ln>
        </p:spPr>
      </p:cxnSp>
      <p:sp>
        <p:nvSpPr>
          <p:cNvPr id="118" name="Google Shape;118;p2"/>
          <p:cNvSpPr txBox="1"/>
          <p:nvPr/>
        </p:nvSpPr>
        <p:spPr>
          <a:xfrm>
            <a:off x="3551237" y="4298950"/>
            <a:ext cx="930275" cy="46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b="0" i="0" lang="it-IT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maschile singolare</a:t>
            </a:r>
            <a:endParaRPr/>
          </a:p>
        </p:txBody>
      </p:sp>
      <p:sp>
        <p:nvSpPr>
          <p:cNvPr id="119" name="Google Shape;119;p2"/>
          <p:cNvSpPr txBox="1"/>
          <p:nvPr/>
        </p:nvSpPr>
        <p:spPr>
          <a:xfrm>
            <a:off x="4570412" y="4298950"/>
            <a:ext cx="930275" cy="46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b="0" i="0" lang="it-IT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maschile plurale</a:t>
            </a:r>
            <a:endParaRPr/>
          </a:p>
        </p:txBody>
      </p:sp>
      <p:cxnSp>
        <p:nvCxnSpPr>
          <p:cNvPr id="120" name="Google Shape;120;p2"/>
          <p:cNvCxnSpPr/>
          <p:nvPr/>
        </p:nvCxnSpPr>
        <p:spPr>
          <a:xfrm flipH="1">
            <a:off x="5197475" y="2935287"/>
            <a:ext cx="434975" cy="1363662"/>
          </a:xfrm>
          <a:prstGeom prst="straightConnector1">
            <a:avLst/>
          </a:prstGeom>
          <a:noFill/>
          <a:ln cap="flat" cmpd="sng" w="25400">
            <a:solidFill>
              <a:srgbClr val="AC86A5"/>
            </a:solidFill>
            <a:prstDash val="solid"/>
            <a:miter lim="800000"/>
            <a:headEnd len="med" w="med" type="none"/>
            <a:tailEnd len="med" w="med" type="stealth"/>
          </a:ln>
        </p:spPr>
      </p:cxnSp>
      <p:sp>
        <p:nvSpPr>
          <p:cNvPr id="121" name="Google Shape;121;p2"/>
          <p:cNvSpPr txBox="1"/>
          <p:nvPr/>
        </p:nvSpPr>
        <p:spPr>
          <a:xfrm>
            <a:off x="434975" y="5045075"/>
            <a:ext cx="8415337" cy="708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2000"/>
              <a:buFont typeface="Arial"/>
              <a:buNone/>
            </a:pPr>
            <a:r>
              <a:rPr b="0" i="0" lang="it-IT" sz="2000" u="non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L’articolo è una </a:t>
            </a:r>
            <a:r>
              <a:rPr b="1" i="0" lang="it-IT" sz="2000" u="none">
                <a:solidFill>
                  <a:srgbClr val="AC86A5"/>
                </a:solidFill>
                <a:latin typeface="Arial"/>
                <a:ea typeface="Arial"/>
                <a:cs typeface="Arial"/>
                <a:sym typeface="Arial"/>
              </a:rPr>
              <a:t>parte variabile </a:t>
            </a:r>
            <a:r>
              <a:rPr b="0" i="0" lang="it-IT" sz="2000" u="non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del discorso che </a:t>
            </a:r>
            <a:r>
              <a:rPr b="1" i="0" lang="it-IT" sz="2000" u="none">
                <a:solidFill>
                  <a:srgbClr val="AC86A5"/>
                </a:solidFill>
                <a:latin typeface="Arial"/>
                <a:ea typeface="Arial"/>
                <a:cs typeface="Arial"/>
                <a:sym typeface="Arial"/>
              </a:rPr>
              <a:t>concorda</a:t>
            </a:r>
            <a:r>
              <a:rPr b="1" i="0" lang="it-IT" sz="2000" u="non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it-IT" sz="2000" u="non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con il nome </a:t>
            </a:r>
            <a:br>
              <a:rPr b="0" i="0" lang="it-IT" sz="2000" u="non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it-IT" sz="2000" u="non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per </a:t>
            </a:r>
            <a:r>
              <a:rPr b="1" i="0" lang="it-IT" sz="2000" u="none">
                <a:solidFill>
                  <a:srgbClr val="AC86A5"/>
                </a:solidFill>
                <a:latin typeface="Arial"/>
                <a:ea typeface="Arial"/>
                <a:cs typeface="Arial"/>
                <a:sym typeface="Arial"/>
              </a:rPr>
              <a:t>genere</a:t>
            </a:r>
            <a:r>
              <a:rPr b="0" i="0" lang="it-IT" sz="2000" u="non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 (maschile o femminile) e per </a:t>
            </a:r>
            <a:r>
              <a:rPr b="1" i="0" lang="it-IT" sz="2000" u="none">
                <a:solidFill>
                  <a:srgbClr val="AC86A5"/>
                </a:solidFill>
                <a:latin typeface="Arial"/>
                <a:ea typeface="Arial"/>
                <a:cs typeface="Arial"/>
                <a:sym typeface="Arial"/>
              </a:rPr>
              <a:t>numero</a:t>
            </a:r>
            <a:r>
              <a:rPr b="0" i="0" lang="it-IT" sz="2000" u="non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 (singolare o plurale).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3"/>
          <p:cNvSpPr txBox="1"/>
          <p:nvPr/>
        </p:nvSpPr>
        <p:spPr>
          <a:xfrm>
            <a:off x="323850" y="287337"/>
            <a:ext cx="6740525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b="0" i="0" lang="it-IT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 che cosa serve</a:t>
            </a:r>
            <a:endParaRPr/>
          </a:p>
        </p:txBody>
      </p:sp>
      <p:cxnSp>
        <p:nvCxnSpPr>
          <p:cNvPr id="127" name="Google Shape;127;p3"/>
          <p:cNvCxnSpPr/>
          <p:nvPr/>
        </p:nvCxnSpPr>
        <p:spPr>
          <a:xfrm>
            <a:off x="434975" y="936625"/>
            <a:ext cx="8304212" cy="0"/>
          </a:xfrm>
          <a:prstGeom prst="straightConnector1">
            <a:avLst/>
          </a:prstGeom>
          <a:noFill/>
          <a:ln cap="flat" cmpd="sng" w="9525">
            <a:solidFill>
              <a:srgbClr val="BFBFBF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28" name="Google Shape;128;p3"/>
          <p:cNvSpPr txBox="1"/>
          <p:nvPr/>
        </p:nvSpPr>
        <p:spPr>
          <a:xfrm>
            <a:off x="323850" y="6450012"/>
            <a:ext cx="5695950" cy="234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00"/>
              <a:buFont typeface="Arial"/>
              <a:buNone/>
            </a:pPr>
            <a:r>
              <a:rPr b="1" i="0" lang="it-IT" sz="1000" u="none">
                <a:solidFill>
                  <a:srgbClr val="BFBFBF"/>
                </a:solidFill>
                <a:latin typeface="Arial"/>
                <a:ea typeface="Arial"/>
                <a:cs typeface="Arial"/>
                <a:sym typeface="Arial"/>
              </a:rPr>
              <a:t>L’articolo </a:t>
            </a:r>
            <a:r>
              <a:rPr b="0" i="0" lang="it-IT" sz="1000" u="none">
                <a:solidFill>
                  <a:srgbClr val="BFBFBF"/>
                </a:solidFill>
                <a:latin typeface="Arial"/>
                <a:ea typeface="Arial"/>
                <a:cs typeface="Arial"/>
                <a:sym typeface="Arial"/>
              </a:rPr>
              <a:t>&gt; A che cosa serve</a:t>
            </a:r>
            <a:endParaRPr/>
          </a:p>
        </p:txBody>
      </p:sp>
      <p:cxnSp>
        <p:nvCxnSpPr>
          <p:cNvPr id="129" name="Google Shape;129;p3"/>
          <p:cNvCxnSpPr/>
          <p:nvPr/>
        </p:nvCxnSpPr>
        <p:spPr>
          <a:xfrm>
            <a:off x="434975" y="6450012"/>
            <a:ext cx="6858000" cy="0"/>
          </a:xfrm>
          <a:prstGeom prst="straightConnector1">
            <a:avLst/>
          </a:prstGeom>
          <a:noFill/>
          <a:ln cap="flat" cmpd="sng" w="9525">
            <a:solidFill>
              <a:srgbClr val="595959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30" name="Google Shape;130;p3"/>
          <p:cNvSpPr txBox="1"/>
          <p:nvPr/>
        </p:nvSpPr>
        <p:spPr>
          <a:xfrm>
            <a:off x="649287" y="1443037"/>
            <a:ext cx="8089900" cy="77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1425" spcFirstLastPara="1" rIns="91425" wrap="square" tIns="46800">
            <a:spAutoFit/>
          </a:bodyPr>
          <a:lstStyle/>
          <a:p>
            <a:pPr indent="0" lvl="0" marL="287337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AC86A5"/>
              </a:buClr>
              <a:buSzPts val="2000"/>
              <a:buFont typeface="Arial"/>
              <a:buNone/>
            </a:pPr>
            <a:r>
              <a:rPr b="1" i="0" lang="it-IT" sz="2000" u="none">
                <a:solidFill>
                  <a:srgbClr val="AC86A5"/>
                </a:solidFill>
                <a:latin typeface="Arial"/>
                <a:ea typeface="Arial"/>
                <a:cs typeface="Arial"/>
                <a:sym typeface="Arial"/>
              </a:rPr>
              <a:t>segnalare</a:t>
            </a:r>
            <a:r>
              <a:rPr b="1" i="0" lang="it-IT" sz="2000" u="non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it-IT" sz="2000" u="non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con precisione le caratteristiche grammaticali,</a:t>
            </a:r>
            <a:br>
              <a:rPr b="0" i="0" lang="it-IT" sz="2000" u="non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it-IT" sz="2000" u="non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ossia il</a:t>
            </a:r>
            <a:r>
              <a:rPr b="1" i="0" lang="it-IT" sz="2000" u="non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it-IT" sz="2000" u="none">
                <a:solidFill>
                  <a:srgbClr val="AC86A5"/>
                </a:solidFill>
                <a:latin typeface="Arial"/>
                <a:ea typeface="Arial"/>
                <a:cs typeface="Arial"/>
                <a:sym typeface="Arial"/>
              </a:rPr>
              <a:t>genere</a:t>
            </a:r>
            <a:r>
              <a:rPr b="1" i="0" lang="it-IT" sz="2000" u="non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it-IT" sz="2000" u="non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e il </a:t>
            </a:r>
            <a:r>
              <a:rPr b="1" i="0" lang="it-IT" sz="2000" u="none">
                <a:solidFill>
                  <a:srgbClr val="AC86A5"/>
                </a:solidFill>
                <a:latin typeface="Arial"/>
                <a:ea typeface="Arial"/>
                <a:cs typeface="Arial"/>
                <a:sym typeface="Arial"/>
              </a:rPr>
              <a:t>numero</a:t>
            </a:r>
            <a:r>
              <a:rPr b="0" i="0" lang="it-IT" sz="2000" u="non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 del nome a cui si riferisce:</a:t>
            </a:r>
            <a:endParaRPr/>
          </a:p>
        </p:txBody>
      </p:sp>
      <p:sp>
        <p:nvSpPr>
          <p:cNvPr id="131" name="Google Shape;131;p3"/>
          <p:cNvSpPr/>
          <p:nvPr/>
        </p:nvSpPr>
        <p:spPr>
          <a:xfrm>
            <a:off x="434975" y="1519237"/>
            <a:ext cx="360362" cy="215900"/>
          </a:xfrm>
          <a:prstGeom prst="rightArrow">
            <a:avLst>
              <a:gd fmla="val 15130" name="adj1"/>
              <a:gd fmla="val 50000" name="adj2"/>
            </a:avLst>
          </a:prstGeom>
          <a:solidFill>
            <a:srgbClr val="AC86A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32" name="Google Shape;132;p3"/>
          <p:cNvGraphicFramePr/>
          <p:nvPr/>
        </p:nvGraphicFramePr>
        <p:xfrm>
          <a:off x="1035050" y="224631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{02311D79-0F0A-4482-B1F8-BBDB5D84F392}</a:tableStyleId>
              </a:tblPr>
              <a:tblGrid>
                <a:gridCol w="968375"/>
                <a:gridCol w="969950"/>
                <a:gridCol w="965200"/>
                <a:gridCol w="968375"/>
                <a:gridCol w="968375"/>
                <a:gridCol w="765175"/>
                <a:gridCol w="1169975"/>
                <a:gridCol w="968375"/>
              </a:tblGrid>
              <a:tr h="304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400"/>
                        <a:buFont typeface="Arial"/>
                        <a:buNone/>
                      </a:pPr>
                      <a:r>
                        <a:rPr b="1" i="0" lang="it-IT" sz="1400" u="none" cap="none" strike="noStrik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un</a:t>
                      </a:r>
                      <a:r>
                        <a:rPr b="0" i="0" lang="it-IT" sz="1400" u="none" cap="none" strike="noStrik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gatt</a:t>
                      </a:r>
                      <a:r>
                        <a:rPr b="1" i="0" lang="it-IT" sz="1400" u="none" cap="none" strike="noStrik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</a:t>
                      </a:r>
                      <a:endParaRPr/>
                    </a:p>
                  </a:txBody>
                  <a:tcPr marT="45725" marB="45725" marR="36000" marL="36000"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C6D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400"/>
                        <a:buFont typeface="Arial"/>
                        <a:buNone/>
                      </a:pPr>
                      <a:r>
                        <a:rPr b="0" i="1" lang="it-IT" sz="1400" u="none" cap="none" strike="noStrik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maschile</a:t>
                      </a:r>
                      <a:endParaRPr/>
                    </a:p>
                  </a:txBody>
                  <a:tcPr marT="45725" marB="45725" marR="36000" marL="36000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C6D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36000" marL="36000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C6D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400"/>
                        <a:buFont typeface="Arial"/>
                        <a:buNone/>
                      </a:pPr>
                      <a:r>
                        <a:rPr b="1" i="0" lang="it-IT" sz="14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il</a:t>
                      </a:r>
                      <a:r>
                        <a:rPr b="0" i="0" lang="it-IT" sz="14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giovane</a:t>
                      </a:r>
                      <a:endParaRPr/>
                    </a:p>
                  </a:txBody>
                  <a:tcPr marT="45725" marB="45725" marR="36000" marL="36000"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DBC6D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400"/>
                        <a:buFont typeface="Arial"/>
                        <a:buNone/>
                      </a:pPr>
                      <a:r>
                        <a:rPr b="0" i="1" lang="it-IT" sz="14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maschile</a:t>
                      </a:r>
                      <a:endParaRPr/>
                    </a:p>
                  </a:txBody>
                  <a:tcPr marT="45725" marB="45725" marR="36000" marL="36000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C6D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36000" marL="36000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C6D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400"/>
                        <a:buFont typeface="Arial"/>
                        <a:buNone/>
                      </a:pPr>
                      <a:r>
                        <a:rPr b="1" i="0" lang="it-IT" sz="14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una</a:t>
                      </a:r>
                      <a:r>
                        <a:rPr b="0" i="0" lang="it-IT" sz="14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novità</a:t>
                      </a:r>
                      <a:endParaRPr/>
                    </a:p>
                  </a:txBody>
                  <a:tcPr marT="45725" marB="45725" marR="36000" marL="36000"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C6D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400"/>
                        <a:buFont typeface="Arial"/>
                        <a:buNone/>
                      </a:pPr>
                      <a:r>
                        <a:rPr b="0" i="1" lang="it-IT" sz="14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singolare</a:t>
                      </a:r>
                      <a:endParaRPr/>
                    </a:p>
                  </a:txBody>
                  <a:tcPr marT="45725" marB="45725" marR="36000" marL="36000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C6D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36000" marL="36000"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36000" marL="36000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it-IT" sz="14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giovane</a:t>
                      </a:r>
                      <a:endParaRPr/>
                    </a:p>
                  </a:txBody>
                  <a:tcPr marT="45725" marB="45725" marR="36000" marL="36000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36000" marL="36000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36000" marL="36000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it-IT" sz="14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novità</a:t>
                      </a:r>
                      <a:endParaRPr/>
                    </a:p>
                  </a:txBody>
                  <a:tcPr marT="45725" marB="45725" marR="36000" marL="36000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36000" marL="36000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36000" marL="36000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400"/>
                        <a:buFont typeface="Arial"/>
                        <a:buNone/>
                      </a:pPr>
                      <a:r>
                        <a:rPr b="1" i="0" lang="it-IT" sz="14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una </a:t>
                      </a:r>
                      <a:r>
                        <a:rPr b="0" i="0" lang="it-IT" sz="14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gatt</a:t>
                      </a:r>
                      <a:r>
                        <a:rPr b="1" i="0" lang="it-IT" sz="14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</a:t>
                      </a:r>
                      <a:endParaRPr/>
                    </a:p>
                  </a:txBody>
                  <a:tcPr marT="45725" marB="45725" marR="36000" marL="36000"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solidFill>
                      <a:srgbClr val="DBC6D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400"/>
                        <a:buFont typeface="Arial"/>
                        <a:buNone/>
                      </a:pPr>
                      <a:r>
                        <a:rPr b="0" i="1" lang="it-IT" sz="14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femminile</a:t>
                      </a:r>
                      <a:endParaRPr/>
                    </a:p>
                  </a:txBody>
                  <a:tcPr marT="45725" marB="45725" marR="36000" marL="36000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DBC6D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36000" marL="36000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DBC6D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400"/>
                        <a:buFont typeface="Arial"/>
                        <a:buNone/>
                      </a:pPr>
                      <a:r>
                        <a:rPr b="1" i="0" lang="it-IT" sz="14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la</a:t>
                      </a:r>
                      <a:r>
                        <a:rPr b="0" i="0" lang="it-IT" sz="14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giovane</a:t>
                      </a:r>
                      <a:endParaRPr/>
                    </a:p>
                  </a:txBody>
                  <a:tcPr marT="45725" marB="45725" marR="36000" marL="36000">
                    <a:solidFill>
                      <a:srgbClr val="DBC6D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400"/>
                        <a:buFont typeface="Arial"/>
                        <a:buNone/>
                      </a:pPr>
                      <a:r>
                        <a:rPr b="0" i="1" lang="it-IT" sz="14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femminile</a:t>
                      </a:r>
                      <a:endParaRPr/>
                    </a:p>
                  </a:txBody>
                  <a:tcPr marT="45725" marB="45725" marR="36000" marL="36000"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DBC6D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36000" marL="36000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DBC6D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400"/>
                        <a:buFont typeface="Arial"/>
                        <a:buNone/>
                      </a:pPr>
                      <a:r>
                        <a:rPr b="1" i="0" lang="it-IT" sz="14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delle</a:t>
                      </a:r>
                      <a:r>
                        <a:rPr b="0" i="0" lang="it-IT" sz="14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novità</a:t>
                      </a:r>
                      <a:endParaRPr/>
                    </a:p>
                  </a:txBody>
                  <a:tcPr marT="45725" marB="45725" marR="36000" marL="36000"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DBC6D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400"/>
                        <a:buFont typeface="Arial"/>
                        <a:buNone/>
                      </a:pPr>
                      <a:r>
                        <a:rPr b="0" i="1" lang="it-IT" sz="14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plurale</a:t>
                      </a:r>
                      <a:endParaRPr/>
                    </a:p>
                  </a:txBody>
                  <a:tcPr marT="45725" marB="45725" marR="36000" marL="36000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DBC6D1"/>
                    </a:solidFill>
                  </a:tcPr>
                </a:tc>
              </a:tr>
            </a:tbl>
          </a:graphicData>
        </a:graphic>
      </p:graphicFrame>
      <p:grpSp>
        <p:nvGrpSpPr>
          <p:cNvPr id="133" name="Google Shape;133;p3"/>
          <p:cNvGrpSpPr/>
          <p:nvPr/>
        </p:nvGrpSpPr>
        <p:grpSpPr>
          <a:xfrm>
            <a:off x="3678237" y="2432050"/>
            <a:ext cx="155575" cy="555625"/>
            <a:chOff x="3850916" y="2366018"/>
            <a:chExt cx="186540" cy="555771"/>
          </a:xfrm>
        </p:grpSpPr>
        <p:cxnSp>
          <p:nvCxnSpPr>
            <p:cNvPr id="134" name="Google Shape;134;p3"/>
            <p:cNvCxnSpPr/>
            <p:nvPr/>
          </p:nvCxnSpPr>
          <p:spPr>
            <a:xfrm flipH="1" rot="10800000">
              <a:off x="3862337" y="2366018"/>
              <a:ext cx="175119" cy="200078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35" name="Google Shape;135;p3"/>
            <p:cNvCxnSpPr/>
            <p:nvPr/>
          </p:nvCxnSpPr>
          <p:spPr>
            <a:xfrm rot="10800000">
              <a:off x="3850916" y="2728063"/>
              <a:ext cx="186540" cy="193726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</p:grpSp>
      <p:sp>
        <p:nvSpPr>
          <p:cNvPr id="136" name="Google Shape;136;p3"/>
          <p:cNvSpPr txBox="1"/>
          <p:nvPr/>
        </p:nvSpPr>
        <p:spPr>
          <a:xfrm>
            <a:off x="649287" y="3224212"/>
            <a:ext cx="8129587" cy="150653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1425" spcFirstLastPara="1" rIns="91425" wrap="square" tIns="46800">
            <a:spAutoFit/>
          </a:bodyPr>
          <a:lstStyle/>
          <a:p>
            <a:pPr indent="0" lvl="0" marL="287337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AC86A5"/>
              </a:buClr>
              <a:buSzPts val="2000"/>
              <a:buFont typeface="Arial"/>
              <a:buNone/>
            </a:pPr>
            <a:r>
              <a:rPr b="1" i="0" lang="it-IT" sz="2000" u="none">
                <a:solidFill>
                  <a:srgbClr val="AC86A5"/>
                </a:solidFill>
                <a:latin typeface="Arial"/>
                <a:ea typeface="Arial"/>
                <a:cs typeface="Arial"/>
                <a:sym typeface="Arial"/>
              </a:rPr>
              <a:t>distinguere</a:t>
            </a:r>
            <a:endParaRPr/>
          </a:p>
          <a:p>
            <a:pPr indent="-101600" lvl="0" marL="287337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rgbClr val="D9D9D9"/>
              </a:buClr>
              <a:buSzPts val="1600"/>
              <a:buFont typeface="Arial"/>
              <a:buChar char="•"/>
            </a:pPr>
            <a:r>
              <a:rPr b="0" i="0" lang="it-IT" sz="1600" u="non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persone o cose conosciute (ARTICOLO DETERMINATIVO)</a:t>
            </a:r>
            <a:endParaRPr/>
          </a:p>
          <a:p>
            <a:pPr indent="-101600" lvl="0" marL="287337" marR="0" rtl="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D9D9D9"/>
              </a:buClr>
              <a:buSzPts val="1600"/>
              <a:buFont typeface="Arial"/>
              <a:buChar char="•"/>
            </a:pPr>
            <a:r>
              <a:rPr b="0" i="0" lang="it-IT" sz="1600" u="non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persone o cose non ben definite (ARTICOLO INDETERMINATIVO)</a:t>
            </a:r>
            <a:endParaRPr/>
          </a:p>
          <a:p>
            <a:pPr indent="-101600" lvl="0" marL="287337" marR="0" rtl="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D9D9D9"/>
              </a:buClr>
              <a:buSzPts val="1600"/>
              <a:buFont typeface="Arial"/>
              <a:buChar char="•"/>
            </a:pPr>
            <a:r>
              <a:rPr b="0" i="0" lang="it-IT" sz="1600" u="non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una quantità parziale o non precisata di un insieme (ARTICOLO PARTITIVO)</a:t>
            </a:r>
            <a:endParaRPr/>
          </a:p>
        </p:txBody>
      </p:sp>
      <p:grpSp>
        <p:nvGrpSpPr>
          <p:cNvPr id="137" name="Google Shape;137;p3"/>
          <p:cNvGrpSpPr/>
          <p:nvPr/>
        </p:nvGrpSpPr>
        <p:grpSpPr>
          <a:xfrm>
            <a:off x="554037" y="5395912"/>
            <a:ext cx="7881937" cy="779462"/>
            <a:chOff x="554194" y="5395913"/>
            <a:chExt cx="7881708" cy="779794"/>
          </a:xfrm>
        </p:grpSpPr>
        <p:sp>
          <p:nvSpPr>
            <p:cNvPr id="138" name="Google Shape;138;p3"/>
            <p:cNvSpPr txBox="1"/>
            <p:nvPr/>
          </p:nvSpPr>
          <p:spPr>
            <a:xfrm>
              <a:off x="554194" y="5395913"/>
              <a:ext cx="2881890" cy="64664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D9D9D9"/>
                </a:buClr>
                <a:buSzPts val="1200"/>
                <a:buFont typeface="Arial"/>
                <a:buNone/>
              </a:pPr>
              <a:r>
                <a:rPr b="0" i="1" lang="it-IT" sz="1200" u="none">
                  <a:solidFill>
                    <a:srgbClr val="D9D9D9"/>
                  </a:solidFill>
                  <a:latin typeface="Arial"/>
                  <a:ea typeface="Arial"/>
                  <a:cs typeface="Arial"/>
                  <a:sym typeface="Arial"/>
                </a:rPr>
                <a:t>la matita che vedo sul tavolo, </a:t>
              </a:r>
              <a:endParaRPr/>
            </a:p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D9D9D9"/>
                </a:buClr>
                <a:buSzPts val="1200"/>
                <a:buFont typeface="Arial"/>
                <a:buNone/>
              </a:pPr>
              <a:r>
                <a:rPr b="0" i="1" lang="it-IT" sz="1200" u="none">
                  <a:solidFill>
                    <a:srgbClr val="D9D9D9"/>
                  </a:solidFill>
                  <a:latin typeface="Arial"/>
                  <a:ea typeface="Arial"/>
                  <a:cs typeface="Arial"/>
                  <a:sym typeface="Arial"/>
                </a:rPr>
                <a:t>oppure la matita che hai in mano, insomma la matita che conosco</a:t>
              </a:r>
              <a:endParaRPr/>
            </a:p>
          </p:txBody>
        </p:sp>
        <p:sp>
          <p:nvSpPr>
            <p:cNvPr id="139" name="Google Shape;139;p3"/>
            <p:cNvSpPr txBox="1"/>
            <p:nvPr/>
          </p:nvSpPr>
          <p:spPr>
            <a:xfrm>
              <a:off x="4126296" y="5871958"/>
              <a:ext cx="1729533" cy="2771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D9D9D9"/>
                </a:buClr>
                <a:buSzPts val="1200"/>
                <a:buFont typeface="Arial"/>
                <a:buNone/>
              </a:pPr>
              <a:r>
                <a:rPr b="0" i="1" lang="it-IT" sz="1200" u="none">
                  <a:solidFill>
                    <a:srgbClr val="D9D9D9"/>
                  </a:solidFill>
                  <a:latin typeface="Arial"/>
                  <a:ea typeface="Arial"/>
                  <a:cs typeface="Arial"/>
                  <a:sym typeface="Arial"/>
                </a:rPr>
                <a:t>un foglio qualsiasi</a:t>
              </a:r>
              <a:endParaRPr/>
            </a:p>
          </p:txBody>
        </p:sp>
        <p:sp>
          <p:nvSpPr>
            <p:cNvPr id="140" name="Google Shape;140;p3"/>
            <p:cNvSpPr txBox="1"/>
            <p:nvPr/>
          </p:nvSpPr>
          <p:spPr>
            <a:xfrm>
              <a:off x="6149901" y="5713820"/>
              <a:ext cx="2286001" cy="4618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D9D9D9"/>
                </a:buClr>
                <a:buSzPts val="1200"/>
                <a:buFont typeface="Arial"/>
                <a:buNone/>
              </a:pPr>
              <a:r>
                <a:rPr b="0" i="1" lang="it-IT" sz="1200" u="none">
                  <a:solidFill>
                    <a:srgbClr val="D9D9D9"/>
                  </a:solidFill>
                  <a:latin typeface="Arial"/>
                  <a:ea typeface="Arial"/>
                  <a:cs typeface="Arial"/>
                  <a:sym typeface="Arial"/>
                </a:rPr>
                <a:t>alcuni pennarelli, </a:t>
              </a:r>
              <a:br>
                <a:rPr b="0" i="1" lang="it-IT" sz="1200" u="none">
                  <a:solidFill>
                    <a:srgbClr val="D9D9D9"/>
                  </a:solidFill>
                  <a:latin typeface="Arial"/>
                  <a:ea typeface="Arial"/>
                  <a:cs typeface="Arial"/>
                  <a:sym typeface="Arial"/>
                </a:rPr>
              </a:br>
              <a:r>
                <a:rPr b="0" i="1" lang="it-IT" sz="1200" u="none">
                  <a:solidFill>
                    <a:srgbClr val="D9D9D9"/>
                  </a:solidFill>
                  <a:latin typeface="Arial"/>
                  <a:ea typeface="Arial"/>
                  <a:cs typeface="Arial"/>
                  <a:sym typeface="Arial"/>
                </a:rPr>
                <a:t>non importa quanti e quali</a:t>
              </a:r>
              <a:endParaRPr/>
            </a:p>
          </p:txBody>
        </p:sp>
      </p:grpSp>
      <p:sp>
        <p:nvSpPr>
          <p:cNvPr id="141" name="Google Shape;141;p3"/>
          <p:cNvSpPr/>
          <p:nvPr/>
        </p:nvSpPr>
        <p:spPr>
          <a:xfrm>
            <a:off x="438150" y="3336925"/>
            <a:ext cx="360362" cy="215900"/>
          </a:xfrm>
          <a:prstGeom prst="rightArrow">
            <a:avLst>
              <a:gd fmla="val 15130" name="adj1"/>
              <a:gd fmla="val 50000" name="adj2"/>
            </a:avLst>
          </a:prstGeom>
          <a:solidFill>
            <a:srgbClr val="AC86A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3"/>
          <p:cNvSpPr/>
          <p:nvPr/>
        </p:nvSpPr>
        <p:spPr>
          <a:xfrm>
            <a:off x="1712912" y="4886325"/>
            <a:ext cx="5746750" cy="393700"/>
          </a:xfrm>
          <a:prstGeom prst="wedgeRoundRectCallout">
            <a:avLst>
              <a:gd fmla="val 24" name="adj1"/>
              <a:gd fmla="val 15638" name="adj2"/>
              <a:gd fmla="val 0" name="adj3"/>
            </a:avLst>
          </a:prstGeom>
          <a:solidFill>
            <a:srgbClr val="E7E7E7"/>
          </a:solidFill>
          <a:ln>
            <a:noFill/>
          </a:ln>
        </p:spPr>
        <p:txBody>
          <a:bodyPr anchorCtr="0" anchor="ctr" bIns="45700" lIns="91425" spcFirstLastPara="1" rIns="91425" wrap="square" tIns="0">
            <a:noAutofit/>
          </a:bodyPr>
          <a:lstStyle/>
          <a:p>
            <a:pPr indent="0" lvl="0" marL="7143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232"/>
              </a:buClr>
              <a:buSzPts val="1600"/>
              <a:buFont typeface="Arial"/>
              <a:buNone/>
            </a:pPr>
            <a:r>
              <a:rPr b="0" i="0" lang="it-IT" sz="16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Per favore, mi presti </a:t>
            </a:r>
            <a:r>
              <a:rPr b="1" i="0" lang="it-IT" sz="16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la</a:t>
            </a:r>
            <a:r>
              <a:rPr b="0" i="0" lang="it-IT" sz="16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 matita, </a:t>
            </a:r>
            <a:r>
              <a:rPr b="1" i="0" lang="it-IT" sz="16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un</a:t>
            </a:r>
            <a:r>
              <a:rPr b="0" i="0" lang="it-IT" sz="16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 foglio e </a:t>
            </a:r>
            <a:r>
              <a:rPr b="1" i="0" lang="it-IT" sz="16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dei</a:t>
            </a:r>
            <a:r>
              <a:rPr b="0" i="0" lang="it-IT" sz="16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 pennarelli?</a:t>
            </a:r>
            <a:endParaRPr/>
          </a:p>
        </p:txBody>
      </p:sp>
      <p:cxnSp>
        <p:nvCxnSpPr>
          <p:cNvPr id="143" name="Google Shape;143;p3"/>
          <p:cNvCxnSpPr/>
          <p:nvPr/>
        </p:nvCxnSpPr>
        <p:spPr>
          <a:xfrm flipH="1">
            <a:off x="3435350" y="5200650"/>
            <a:ext cx="577850" cy="519112"/>
          </a:xfrm>
          <a:prstGeom prst="straightConnector1">
            <a:avLst/>
          </a:prstGeom>
          <a:noFill/>
          <a:ln cap="flat" cmpd="sng" w="25400">
            <a:solidFill>
              <a:srgbClr val="404040"/>
            </a:solidFill>
            <a:prstDash val="solid"/>
            <a:miter lim="800000"/>
            <a:headEnd len="med" w="med" type="none"/>
            <a:tailEnd len="med" w="med" type="stealth"/>
          </a:ln>
        </p:spPr>
      </p:cxnSp>
      <p:cxnSp>
        <p:nvCxnSpPr>
          <p:cNvPr id="144" name="Google Shape;144;p3"/>
          <p:cNvCxnSpPr/>
          <p:nvPr/>
        </p:nvCxnSpPr>
        <p:spPr>
          <a:xfrm>
            <a:off x="4983162" y="5200650"/>
            <a:ext cx="0" cy="671512"/>
          </a:xfrm>
          <a:prstGeom prst="straightConnector1">
            <a:avLst/>
          </a:prstGeom>
          <a:noFill/>
          <a:ln cap="flat" cmpd="sng" w="25400">
            <a:solidFill>
              <a:srgbClr val="404040"/>
            </a:solidFill>
            <a:prstDash val="solid"/>
            <a:miter lim="800000"/>
            <a:headEnd len="med" w="med" type="none"/>
            <a:tailEnd len="med" w="med" type="stealth"/>
          </a:ln>
        </p:spPr>
      </p:cxnSp>
      <p:cxnSp>
        <p:nvCxnSpPr>
          <p:cNvPr id="145" name="Google Shape;145;p3"/>
          <p:cNvCxnSpPr/>
          <p:nvPr/>
        </p:nvCxnSpPr>
        <p:spPr>
          <a:xfrm>
            <a:off x="6046787" y="5154612"/>
            <a:ext cx="468312" cy="577850"/>
          </a:xfrm>
          <a:prstGeom prst="straightConnector1">
            <a:avLst/>
          </a:prstGeom>
          <a:noFill/>
          <a:ln cap="flat" cmpd="sng" w="25400">
            <a:solidFill>
              <a:srgbClr val="404040"/>
            </a:solidFill>
            <a:prstDash val="solid"/>
            <a:miter lim="800000"/>
            <a:headEnd len="med" w="med" type="none"/>
            <a:tailEnd len="med" w="med" type="stealth"/>
          </a:ln>
        </p:spPr>
      </p:cxnSp>
      <p:sp>
        <p:nvSpPr>
          <p:cNvPr id="146" name="Google Shape;146;p3"/>
          <p:cNvSpPr/>
          <p:nvPr/>
        </p:nvSpPr>
        <p:spPr>
          <a:xfrm>
            <a:off x="3916362" y="4906962"/>
            <a:ext cx="207962" cy="336550"/>
          </a:xfrm>
          <a:prstGeom prst="roundRect">
            <a:avLst>
              <a:gd fmla="val 4159" name="adj"/>
            </a:avLst>
          </a:prstGeom>
          <a:solidFill>
            <a:srgbClr val="AC86AF">
              <a:alpha val="3254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3"/>
          <p:cNvSpPr/>
          <p:nvPr/>
        </p:nvSpPr>
        <p:spPr>
          <a:xfrm>
            <a:off x="4814887" y="4906962"/>
            <a:ext cx="309562" cy="336550"/>
          </a:xfrm>
          <a:prstGeom prst="roundRect">
            <a:avLst>
              <a:gd fmla="val 4159" name="adj"/>
            </a:avLst>
          </a:prstGeom>
          <a:solidFill>
            <a:srgbClr val="AC86AF">
              <a:alpha val="3254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3"/>
          <p:cNvSpPr/>
          <p:nvPr/>
        </p:nvSpPr>
        <p:spPr>
          <a:xfrm>
            <a:off x="5851525" y="4902200"/>
            <a:ext cx="330200" cy="336550"/>
          </a:xfrm>
          <a:prstGeom prst="roundRect">
            <a:avLst>
              <a:gd fmla="val 4159" name="adj"/>
            </a:avLst>
          </a:prstGeom>
          <a:solidFill>
            <a:srgbClr val="AC86AF">
              <a:alpha val="32549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9" name="Google Shape;149;p3"/>
          <p:cNvGrpSpPr/>
          <p:nvPr/>
        </p:nvGrpSpPr>
        <p:grpSpPr>
          <a:xfrm>
            <a:off x="6462712" y="2455862"/>
            <a:ext cx="157162" cy="555625"/>
            <a:chOff x="3850916" y="2366018"/>
            <a:chExt cx="186540" cy="555771"/>
          </a:xfrm>
        </p:grpSpPr>
        <p:cxnSp>
          <p:nvCxnSpPr>
            <p:cNvPr id="150" name="Google Shape;150;p3"/>
            <p:cNvCxnSpPr/>
            <p:nvPr/>
          </p:nvCxnSpPr>
          <p:spPr>
            <a:xfrm flipH="1" rot="10800000">
              <a:off x="3862221" y="2366018"/>
              <a:ext cx="175235" cy="200078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51" name="Google Shape;151;p3"/>
            <p:cNvCxnSpPr/>
            <p:nvPr/>
          </p:nvCxnSpPr>
          <p:spPr>
            <a:xfrm rot="10800000">
              <a:off x="3850916" y="2728063"/>
              <a:ext cx="186540" cy="193726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</p:grpSp>
      <p:sp>
        <p:nvSpPr>
          <p:cNvPr id="152" name="Google Shape;152;p3"/>
          <p:cNvSpPr txBox="1"/>
          <p:nvPr/>
        </p:nvSpPr>
        <p:spPr>
          <a:xfrm>
            <a:off x="323850" y="962025"/>
            <a:ext cx="2179637" cy="474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2000"/>
              <a:buFont typeface="Arial"/>
              <a:buNone/>
            </a:pPr>
            <a:r>
              <a:rPr b="0" i="0" lang="it-IT" sz="2000" u="non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L’articolo serve a: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4"/>
          <p:cNvSpPr txBox="1"/>
          <p:nvPr/>
        </p:nvSpPr>
        <p:spPr>
          <a:xfrm>
            <a:off x="323850" y="287337"/>
            <a:ext cx="6740525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b="0" i="0" lang="it-IT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 che cosa serve</a:t>
            </a:r>
            <a:endParaRPr/>
          </a:p>
        </p:txBody>
      </p:sp>
      <p:cxnSp>
        <p:nvCxnSpPr>
          <p:cNvPr id="158" name="Google Shape;158;p4"/>
          <p:cNvCxnSpPr/>
          <p:nvPr/>
        </p:nvCxnSpPr>
        <p:spPr>
          <a:xfrm>
            <a:off x="434975" y="936625"/>
            <a:ext cx="8304212" cy="0"/>
          </a:xfrm>
          <a:prstGeom prst="straightConnector1">
            <a:avLst/>
          </a:prstGeom>
          <a:noFill/>
          <a:ln cap="flat" cmpd="sng" w="9525">
            <a:solidFill>
              <a:srgbClr val="BFBFBF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59" name="Google Shape;159;p4"/>
          <p:cNvSpPr txBox="1"/>
          <p:nvPr/>
        </p:nvSpPr>
        <p:spPr>
          <a:xfrm>
            <a:off x="323850" y="6450012"/>
            <a:ext cx="5695950" cy="234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00"/>
              <a:buFont typeface="Arial"/>
              <a:buNone/>
            </a:pPr>
            <a:r>
              <a:rPr b="1" i="0" lang="it-IT" sz="1000" u="none">
                <a:solidFill>
                  <a:srgbClr val="BFBFBF"/>
                </a:solidFill>
                <a:latin typeface="Arial"/>
                <a:ea typeface="Arial"/>
                <a:cs typeface="Arial"/>
                <a:sym typeface="Arial"/>
              </a:rPr>
              <a:t>L’articolo </a:t>
            </a:r>
            <a:r>
              <a:rPr b="0" i="0" lang="it-IT" sz="1000" u="none">
                <a:solidFill>
                  <a:srgbClr val="BFBFBF"/>
                </a:solidFill>
                <a:latin typeface="Arial"/>
                <a:ea typeface="Arial"/>
                <a:cs typeface="Arial"/>
                <a:sym typeface="Arial"/>
              </a:rPr>
              <a:t>&gt; A che cosa serve</a:t>
            </a:r>
            <a:endParaRPr/>
          </a:p>
        </p:txBody>
      </p:sp>
      <p:cxnSp>
        <p:nvCxnSpPr>
          <p:cNvPr id="160" name="Google Shape;160;p4"/>
          <p:cNvCxnSpPr/>
          <p:nvPr/>
        </p:nvCxnSpPr>
        <p:spPr>
          <a:xfrm>
            <a:off x="434975" y="6450012"/>
            <a:ext cx="6858000" cy="0"/>
          </a:xfrm>
          <a:prstGeom prst="straightConnector1">
            <a:avLst/>
          </a:prstGeom>
          <a:noFill/>
          <a:ln cap="flat" cmpd="sng" w="9525">
            <a:solidFill>
              <a:srgbClr val="595959"/>
            </a:solidFill>
            <a:prstDash val="solid"/>
            <a:miter lim="800000"/>
            <a:headEnd len="med" w="med" type="none"/>
            <a:tailEnd len="med" w="med" type="none"/>
          </a:ln>
        </p:spPr>
      </p:cxnSp>
      <p:grpSp>
        <p:nvGrpSpPr>
          <p:cNvPr id="161" name="Google Shape;161;p4"/>
          <p:cNvGrpSpPr/>
          <p:nvPr/>
        </p:nvGrpSpPr>
        <p:grpSpPr>
          <a:xfrm>
            <a:off x="2170112" y="4013200"/>
            <a:ext cx="4530725" cy="1909762"/>
            <a:chOff x="2170399" y="3459814"/>
            <a:chExt cx="4530797" cy="1909819"/>
          </a:xfrm>
        </p:grpSpPr>
        <p:sp>
          <p:nvSpPr>
            <p:cNvPr id="162" name="Google Shape;162;p4"/>
            <p:cNvSpPr txBox="1"/>
            <p:nvPr/>
          </p:nvSpPr>
          <p:spPr>
            <a:xfrm>
              <a:off x="2782787" y="3459814"/>
              <a:ext cx="2297147" cy="2777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Arial"/>
                <a:buNone/>
              </a:pPr>
              <a:r>
                <a:rPr b="0" i="0" lang="it-IT" sz="12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verbo sostantivato</a:t>
              </a:r>
              <a:endParaRPr/>
            </a:p>
          </p:txBody>
        </p:sp>
        <p:grpSp>
          <p:nvGrpSpPr>
            <p:cNvPr id="163" name="Google Shape;163;p4"/>
            <p:cNvGrpSpPr/>
            <p:nvPr/>
          </p:nvGrpSpPr>
          <p:grpSpPr>
            <a:xfrm>
              <a:off x="2170399" y="5093431"/>
              <a:ext cx="4530797" cy="276202"/>
              <a:chOff x="2170399" y="3738764"/>
              <a:chExt cx="4530797" cy="276202"/>
            </a:xfrm>
          </p:grpSpPr>
          <p:sp>
            <p:nvSpPr>
              <p:cNvPr id="164" name="Google Shape;164;p4"/>
              <p:cNvSpPr txBox="1"/>
              <p:nvPr/>
            </p:nvSpPr>
            <p:spPr>
              <a:xfrm>
                <a:off x="4135755" y="3738765"/>
                <a:ext cx="2565441" cy="27620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200"/>
                  <a:buFont typeface="Arial"/>
                  <a:buNone/>
                </a:pPr>
                <a:r>
                  <a:rPr b="0" i="0" lang="it-IT" sz="1200" u="non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rPr>
                  <a:t>aggettivo sostantivato</a:t>
                </a:r>
                <a:endParaRPr/>
              </a:p>
            </p:txBody>
          </p:sp>
          <p:sp>
            <p:nvSpPr>
              <p:cNvPr id="165" name="Google Shape;165;p4"/>
              <p:cNvSpPr txBox="1"/>
              <p:nvPr/>
            </p:nvSpPr>
            <p:spPr>
              <a:xfrm>
                <a:off x="2170399" y="3738764"/>
                <a:ext cx="1965356" cy="27620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200"/>
                  <a:buFont typeface="Arial"/>
                  <a:buNone/>
                </a:pPr>
                <a:r>
                  <a:rPr b="0" i="0" lang="it-IT" sz="1200" u="non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rPr>
                  <a:t>aggettivo </a:t>
                </a:r>
                <a:endParaRPr/>
              </a:p>
            </p:txBody>
          </p:sp>
        </p:grpSp>
      </p:grpSp>
      <p:sp>
        <p:nvSpPr>
          <p:cNvPr id="166" name="Google Shape;166;p4"/>
          <p:cNvSpPr txBox="1"/>
          <p:nvPr/>
        </p:nvSpPr>
        <p:spPr>
          <a:xfrm>
            <a:off x="649287" y="1443037"/>
            <a:ext cx="8089900" cy="1325562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1425" spcFirstLastPara="1" rIns="91425" wrap="square" tIns="46800">
            <a:spAutoFit/>
          </a:bodyPr>
          <a:lstStyle/>
          <a:p>
            <a:pPr indent="0" lvl="0" marL="287337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AC86A5"/>
              </a:buClr>
              <a:buSzPts val="2000"/>
              <a:buFont typeface="Arial"/>
              <a:buNone/>
            </a:pPr>
            <a:r>
              <a:rPr b="1" i="0" lang="it-IT" sz="2000" u="none">
                <a:solidFill>
                  <a:srgbClr val="AC86A5"/>
                </a:solidFill>
                <a:latin typeface="Arial"/>
                <a:ea typeface="Arial"/>
                <a:cs typeface="Arial"/>
                <a:sym typeface="Arial"/>
              </a:rPr>
              <a:t>attribuire la funzione di nome </a:t>
            </a:r>
            <a:r>
              <a:rPr b="0" i="0" lang="it-IT" sz="2000" u="non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ad altre parti del discorso, </a:t>
            </a:r>
            <a:endParaRPr/>
          </a:p>
          <a:p>
            <a:pPr indent="0" lvl="0" marL="287337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rgbClr val="D9D9D9"/>
              </a:buClr>
              <a:buSzPts val="2000"/>
              <a:buFont typeface="Arial"/>
              <a:buNone/>
            </a:pPr>
            <a:r>
              <a:rPr b="0" i="0" lang="it-IT" sz="2000" u="non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come gli aggettivi, i verbi, gli avverbi, i pronomi e le congiunzioni. </a:t>
            </a:r>
            <a:endParaRPr/>
          </a:p>
          <a:p>
            <a:pPr indent="0" lvl="0" marL="287337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rgbClr val="D9D9D9"/>
              </a:buClr>
              <a:buSzPts val="2000"/>
              <a:buFont typeface="Arial"/>
              <a:buNone/>
            </a:pPr>
            <a:r>
              <a:rPr b="0" i="0" lang="it-IT" sz="2000" u="non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Si dice che li </a:t>
            </a:r>
            <a:r>
              <a:rPr b="1" i="0" lang="it-IT" sz="2000" u="non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b="1" i="0" lang="it-IT" sz="2000" u="none">
                <a:solidFill>
                  <a:srgbClr val="AC86A5"/>
                </a:solidFill>
                <a:latin typeface="Arial"/>
                <a:ea typeface="Arial"/>
                <a:cs typeface="Arial"/>
                <a:sym typeface="Arial"/>
              </a:rPr>
              <a:t>sostantivizza</a:t>
            </a:r>
            <a:r>
              <a:rPr b="1" i="0" lang="it-IT" sz="2000" u="non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”, </a:t>
            </a:r>
            <a:r>
              <a:rPr b="0" i="0" lang="it-IT" sz="2000" u="non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ossia li trasforma in sostantivi.</a:t>
            </a:r>
            <a:endParaRPr/>
          </a:p>
        </p:txBody>
      </p:sp>
      <p:sp>
        <p:nvSpPr>
          <p:cNvPr id="167" name="Google Shape;167;p4"/>
          <p:cNvSpPr/>
          <p:nvPr/>
        </p:nvSpPr>
        <p:spPr>
          <a:xfrm>
            <a:off x="434975" y="1519237"/>
            <a:ext cx="360362" cy="215900"/>
          </a:xfrm>
          <a:prstGeom prst="rightArrow">
            <a:avLst>
              <a:gd fmla="val 15130" name="adj1"/>
              <a:gd fmla="val 50000" name="adj2"/>
            </a:avLst>
          </a:prstGeom>
          <a:solidFill>
            <a:srgbClr val="AC86A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4"/>
          <p:cNvSpPr/>
          <p:nvPr/>
        </p:nvSpPr>
        <p:spPr>
          <a:xfrm>
            <a:off x="2074862" y="3148012"/>
            <a:ext cx="4121150" cy="393700"/>
          </a:xfrm>
          <a:prstGeom prst="wedgeRoundRectCallout">
            <a:avLst>
              <a:gd fmla="val 24" name="adj1"/>
              <a:gd fmla="val 15638" name="adj2"/>
              <a:gd fmla="val 0" name="adj3"/>
            </a:avLst>
          </a:prstGeom>
          <a:solidFill>
            <a:srgbClr val="E7E7E7"/>
          </a:solidFill>
          <a:ln>
            <a:noFill/>
          </a:ln>
        </p:spPr>
        <p:txBody>
          <a:bodyPr anchorCtr="0" anchor="ctr" bIns="0" lIns="91425" spcFirstLastPara="1" rIns="91425" wrap="square" tIns="0">
            <a:noAutofit/>
          </a:bodyPr>
          <a:lstStyle/>
          <a:p>
            <a:pPr indent="0" lvl="0" marL="7143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232"/>
              </a:buClr>
              <a:buSzPts val="1600"/>
              <a:buFont typeface="Arial"/>
              <a:buNone/>
            </a:pPr>
            <a:r>
              <a:rPr b="0" i="0" lang="it-IT" sz="16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Tra </a:t>
            </a:r>
            <a:r>
              <a:rPr b="1" i="0" lang="it-IT" sz="16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il</a:t>
            </a:r>
            <a:r>
              <a:rPr b="0" i="0" lang="it-IT" sz="16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 dire e </a:t>
            </a:r>
            <a:r>
              <a:rPr b="1" i="0" lang="it-IT" sz="16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il</a:t>
            </a:r>
            <a:r>
              <a:rPr b="0" i="0" lang="it-IT" sz="16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 fare c’è di mezzo il mare.</a:t>
            </a:r>
            <a:endParaRPr/>
          </a:p>
        </p:txBody>
      </p:sp>
      <p:sp>
        <p:nvSpPr>
          <p:cNvPr id="169" name="Google Shape;169;p4"/>
          <p:cNvSpPr/>
          <p:nvPr/>
        </p:nvSpPr>
        <p:spPr>
          <a:xfrm>
            <a:off x="2074862" y="4511675"/>
            <a:ext cx="5378450" cy="393700"/>
          </a:xfrm>
          <a:prstGeom prst="wedgeRoundRectCallout">
            <a:avLst>
              <a:gd fmla="val 24" name="adj1"/>
              <a:gd fmla="val 15638" name="adj2"/>
              <a:gd fmla="val 0" name="adj3"/>
            </a:avLst>
          </a:prstGeom>
          <a:solidFill>
            <a:srgbClr val="E7E7E7"/>
          </a:solidFill>
          <a:ln>
            <a:noFill/>
          </a:ln>
        </p:spPr>
        <p:txBody>
          <a:bodyPr anchorCtr="0" anchor="ctr" bIns="0" lIns="91425" spcFirstLastPara="1" rIns="91425" wrap="square" tIns="0">
            <a:noAutofit/>
          </a:bodyPr>
          <a:lstStyle/>
          <a:p>
            <a:pPr indent="0" lvl="0" marL="7143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232"/>
              </a:buClr>
              <a:buSzPts val="1600"/>
              <a:buFont typeface="Arial"/>
              <a:buNone/>
            </a:pPr>
            <a:r>
              <a:rPr b="0" i="0" lang="it-IT" sz="16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Che bel cappotto rosso! </a:t>
            </a:r>
            <a:r>
              <a:rPr b="1" i="0" lang="it-IT" sz="16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Il</a:t>
            </a:r>
            <a:r>
              <a:rPr b="0" i="0" lang="it-IT" sz="16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 rosso è il mio colore preferito.</a:t>
            </a:r>
            <a:endParaRPr/>
          </a:p>
        </p:txBody>
      </p:sp>
      <p:sp>
        <p:nvSpPr>
          <p:cNvPr id="170" name="Google Shape;170;p4"/>
          <p:cNvSpPr/>
          <p:nvPr/>
        </p:nvSpPr>
        <p:spPr>
          <a:xfrm>
            <a:off x="2889250" y="3173412"/>
            <a:ext cx="422275" cy="336550"/>
          </a:xfrm>
          <a:prstGeom prst="roundRect">
            <a:avLst>
              <a:gd fmla="val 4159" name="adj"/>
            </a:avLst>
          </a:prstGeom>
          <a:solidFill>
            <a:srgbClr val="AC86A5">
              <a:alpha val="2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4"/>
          <p:cNvSpPr/>
          <p:nvPr/>
        </p:nvSpPr>
        <p:spPr>
          <a:xfrm>
            <a:off x="3640137" y="3173412"/>
            <a:ext cx="422275" cy="336550"/>
          </a:xfrm>
          <a:prstGeom prst="roundRect">
            <a:avLst>
              <a:gd fmla="val 4159" name="adj"/>
            </a:avLst>
          </a:prstGeom>
          <a:solidFill>
            <a:srgbClr val="AC86A5">
              <a:alpha val="2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2" name="Google Shape;172;p4"/>
          <p:cNvCxnSpPr/>
          <p:nvPr/>
        </p:nvCxnSpPr>
        <p:spPr>
          <a:xfrm>
            <a:off x="3100387" y="3509962"/>
            <a:ext cx="379412" cy="530225"/>
          </a:xfrm>
          <a:prstGeom prst="straightConnector1">
            <a:avLst/>
          </a:prstGeom>
          <a:noFill/>
          <a:ln cap="flat" cmpd="sng" w="25400">
            <a:solidFill>
              <a:srgbClr val="404040"/>
            </a:solidFill>
            <a:prstDash val="solid"/>
            <a:miter lim="800000"/>
            <a:headEnd len="med" w="med" type="none"/>
            <a:tailEnd len="med" w="med" type="stealth"/>
          </a:ln>
        </p:spPr>
      </p:cxnSp>
      <p:cxnSp>
        <p:nvCxnSpPr>
          <p:cNvPr id="173" name="Google Shape;173;p4"/>
          <p:cNvCxnSpPr/>
          <p:nvPr/>
        </p:nvCxnSpPr>
        <p:spPr>
          <a:xfrm>
            <a:off x="3865562" y="3467100"/>
            <a:ext cx="1587" cy="587375"/>
          </a:xfrm>
          <a:prstGeom prst="straightConnector1">
            <a:avLst/>
          </a:prstGeom>
          <a:noFill/>
          <a:ln cap="flat" cmpd="sng" w="25400">
            <a:solidFill>
              <a:srgbClr val="404040"/>
            </a:solidFill>
            <a:prstDash val="solid"/>
            <a:miter lim="800000"/>
            <a:headEnd len="med" w="med" type="none"/>
            <a:tailEnd len="med" w="med" type="stealth"/>
          </a:ln>
        </p:spPr>
      </p:cxnSp>
      <p:sp>
        <p:nvSpPr>
          <p:cNvPr id="174" name="Google Shape;174;p4"/>
          <p:cNvSpPr/>
          <p:nvPr/>
        </p:nvSpPr>
        <p:spPr>
          <a:xfrm>
            <a:off x="3836987" y="4543425"/>
            <a:ext cx="541337" cy="336550"/>
          </a:xfrm>
          <a:prstGeom prst="roundRect">
            <a:avLst>
              <a:gd fmla="val 4159" name="adj"/>
            </a:avLst>
          </a:prstGeom>
          <a:solidFill>
            <a:srgbClr val="AC86A5">
              <a:alpha val="2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4"/>
          <p:cNvSpPr/>
          <p:nvPr/>
        </p:nvSpPr>
        <p:spPr>
          <a:xfrm>
            <a:off x="4619625" y="4545012"/>
            <a:ext cx="547687" cy="336550"/>
          </a:xfrm>
          <a:prstGeom prst="roundRect">
            <a:avLst>
              <a:gd fmla="val 4159" name="adj"/>
            </a:avLst>
          </a:prstGeom>
          <a:solidFill>
            <a:srgbClr val="AC86A5">
              <a:alpha val="2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76" name="Google Shape;176;p4"/>
          <p:cNvCxnSpPr/>
          <p:nvPr/>
        </p:nvCxnSpPr>
        <p:spPr>
          <a:xfrm flipH="1">
            <a:off x="3152775" y="4879975"/>
            <a:ext cx="955675" cy="766762"/>
          </a:xfrm>
          <a:prstGeom prst="straightConnector1">
            <a:avLst/>
          </a:prstGeom>
          <a:noFill/>
          <a:ln cap="flat" cmpd="sng" w="25400">
            <a:solidFill>
              <a:srgbClr val="404040"/>
            </a:solidFill>
            <a:prstDash val="solid"/>
            <a:miter lim="800000"/>
            <a:headEnd len="med" w="med" type="none"/>
            <a:tailEnd len="med" w="med" type="stealth"/>
          </a:ln>
        </p:spPr>
      </p:cxnSp>
      <p:cxnSp>
        <p:nvCxnSpPr>
          <p:cNvPr id="177" name="Google Shape;177;p4"/>
          <p:cNvCxnSpPr/>
          <p:nvPr/>
        </p:nvCxnSpPr>
        <p:spPr>
          <a:xfrm>
            <a:off x="4894262" y="4881562"/>
            <a:ext cx="523875" cy="765175"/>
          </a:xfrm>
          <a:prstGeom prst="straightConnector1">
            <a:avLst/>
          </a:prstGeom>
          <a:noFill/>
          <a:ln cap="flat" cmpd="sng" w="25400">
            <a:solidFill>
              <a:srgbClr val="404040"/>
            </a:solidFill>
            <a:prstDash val="solid"/>
            <a:miter lim="800000"/>
            <a:headEnd len="med" w="med" type="none"/>
            <a:tailEnd len="med" w="med" type="stealth"/>
          </a:ln>
        </p:spPr>
      </p:cxnSp>
      <p:sp>
        <p:nvSpPr>
          <p:cNvPr id="178" name="Google Shape;178;p4"/>
          <p:cNvSpPr txBox="1"/>
          <p:nvPr/>
        </p:nvSpPr>
        <p:spPr>
          <a:xfrm>
            <a:off x="323850" y="962025"/>
            <a:ext cx="2947987" cy="474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2000"/>
              <a:buFont typeface="Arial"/>
              <a:buNone/>
            </a:pPr>
            <a:r>
              <a:rPr b="0" i="0" lang="it-IT" sz="2000" u="non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L’articolo serve anche a: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5"/>
          <p:cNvSpPr txBox="1"/>
          <p:nvPr/>
        </p:nvSpPr>
        <p:spPr>
          <a:xfrm>
            <a:off x="323850" y="287337"/>
            <a:ext cx="6740525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b="0" i="0" lang="it-IT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L’articolo</a:t>
            </a:r>
            <a:endParaRPr/>
          </a:p>
        </p:txBody>
      </p:sp>
      <p:cxnSp>
        <p:nvCxnSpPr>
          <p:cNvPr id="184" name="Google Shape;184;p5"/>
          <p:cNvCxnSpPr/>
          <p:nvPr/>
        </p:nvCxnSpPr>
        <p:spPr>
          <a:xfrm>
            <a:off x="434975" y="936625"/>
            <a:ext cx="8304212" cy="0"/>
          </a:xfrm>
          <a:prstGeom prst="straightConnector1">
            <a:avLst/>
          </a:prstGeom>
          <a:noFill/>
          <a:ln cap="flat" cmpd="sng" w="9525">
            <a:solidFill>
              <a:srgbClr val="BFBFBF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85" name="Google Shape;185;p5"/>
          <p:cNvSpPr txBox="1"/>
          <p:nvPr/>
        </p:nvSpPr>
        <p:spPr>
          <a:xfrm>
            <a:off x="323850" y="6450012"/>
            <a:ext cx="5695950" cy="234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00"/>
              <a:buFont typeface="Arial"/>
              <a:buNone/>
            </a:pPr>
            <a:r>
              <a:rPr b="1" i="0" lang="it-IT" sz="1000" u="none">
                <a:solidFill>
                  <a:srgbClr val="BFBFBF"/>
                </a:solidFill>
                <a:latin typeface="Arial"/>
                <a:ea typeface="Arial"/>
                <a:cs typeface="Arial"/>
                <a:sym typeface="Arial"/>
              </a:rPr>
              <a:t>L’articolo </a:t>
            </a:r>
            <a:r>
              <a:rPr b="0" i="0" lang="it-IT" sz="1000" u="none">
                <a:solidFill>
                  <a:srgbClr val="BFBFBF"/>
                </a:solidFill>
                <a:latin typeface="Arial"/>
                <a:ea typeface="Arial"/>
                <a:cs typeface="Arial"/>
                <a:sym typeface="Arial"/>
              </a:rPr>
              <a:t>&gt; L’articolo</a:t>
            </a:r>
            <a:endParaRPr/>
          </a:p>
        </p:txBody>
      </p:sp>
      <p:cxnSp>
        <p:nvCxnSpPr>
          <p:cNvPr id="186" name="Google Shape;186;p5"/>
          <p:cNvCxnSpPr/>
          <p:nvPr/>
        </p:nvCxnSpPr>
        <p:spPr>
          <a:xfrm>
            <a:off x="434975" y="6450012"/>
            <a:ext cx="6858000" cy="0"/>
          </a:xfrm>
          <a:prstGeom prst="straightConnector1">
            <a:avLst/>
          </a:prstGeom>
          <a:noFill/>
          <a:ln cap="flat" cmpd="sng" w="9525">
            <a:solidFill>
              <a:srgbClr val="595959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87" name="Google Shape;187;p5"/>
          <p:cNvSpPr/>
          <p:nvPr/>
        </p:nvSpPr>
        <p:spPr>
          <a:xfrm>
            <a:off x="1693090" y="3545513"/>
            <a:ext cx="6680073" cy="2599084"/>
          </a:xfrm>
          <a:prstGeom prst="rect">
            <a:avLst/>
          </a:prstGeom>
          <a:noFill/>
          <a:ln>
            <a:noFill/>
          </a:ln>
        </p:spPr>
        <p:txBody>
          <a:bodyPr anchorCtr="0" anchor="ctr" bIns="8875" lIns="8875" spcFirstLastPara="1" rIns="8875" wrap="square" tIns="88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Calibri"/>
              <a:buNone/>
            </a:pPr>
            <a:r>
              <a:t/>
            </a:r>
            <a:endParaRPr b="0" i="0" sz="1050" u="none" cap="none" strike="noStrik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88" name="Google Shape;188;p5"/>
          <p:cNvSpPr/>
          <p:nvPr/>
        </p:nvSpPr>
        <p:spPr>
          <a:xfrm>
            <a:off x="1855787" y="1223962"/>
            <a:ext cx="2181225" cy="461962"/>
          </a:xfrm>
          <a:prstGeom prst="roundRect">
            <a:avLst>
              <a:gd fmla="val 16667" name="adj"/>
            </a:avLst>
          </a:prstGeom>
          <a:solidFill>
            <a:srgbClr val="AC86A5"/>
          </a:solidFill>
          <a:ln cap="flat" cmpd="sng" w="9525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None/>
            </a:pPr>
            <a:r>
              <a:rPr b="1" i="0" lang="it-IT" sz="16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DETERMINATIVO</a:t>
            </a:r>
            <a:endParaRPr/>
          </a:p>
        </p:txBody>
      </p:sp>
      <p:sp>
        <p:nvSpPr>
          <p:cNvPr id="189" name="Google Shape;189;p5"/>
          <p:cNvSpPr/>
          <p:nvPr/>
        </p:nvSpPr>
        <p:spPr>
          <a:xfrm>
            <a:off x="1851025" y="5345112"/>
            <a:ext cx="2166937" cy="461962"/>
          </a:xfrm>
          <a:prstGeom prst="roundRect">
            <a:avLst>
              <a:gd fmla="val 16667" name="adj"/>
            </a:avLst>
          </a:prstGeom>
          <a:solidFill>
            <a:srgbClr val="AC86A5"/>
          </a:solidFill>
          <a:ln cap="flat" cmpd="sng" w="9525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None/>
            </a:pPr>
            <a:r>
              <a:rPr b="1" i="0" lang="it-IT" sz="16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PARTITIVO</a:t>
            </a:r>
            <a:endParaRPr/>
          </a:p>
        </p:txBody>
      </p:sp>
      <p:sp>
        <p:nvSpPr>
          <p:cNvPr id="190" name="Google Shape;190;p5"/>
          <p:cNvSpPr/>
          <p:nvPr/>
        </p:nvSpPr>
        <p:spPr>
          <a:xfrm>
            <a:off x="1037410" y="2173290"/>
            <a:ext cx="461736" cy="2294673"/>
          </a:xfrm>
          <a:prstGeom prst="roundRect">
            <a:avLst>
              <a:gd fmla="val 16667" name="adj"/>
            </a:avLst>
          </a:prstGeom>
          <a:solidFill>
            <a:srgbClr val="AC86A5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5"/>
          <p:cNvSpPr txBox="1"/>
          <p:nvPr/>
        </p:nvSpPr>
        <p:spPr>
          <a:xfrm rot="-5400000">
            <a:off x="143472" y="3112283"/>
            <a:ext cx="2249593" cy="4166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it-IT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ARTICOLO</a:t>
            </a:r>
            <a:endParaRPr b="1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5"/>
          <p:cNvSpPr/>
          <p:nvPr/>
        </p:nvSpPr>
        <p:spPr>
          <a:xfrm>
            <a:off x="4407043" y="1301298"/>
            <a:ext cx="1362394" cy="307747"/>
          </a:xfrm>
          <a:prstGeom prst="roundRect">
            <a:avLst>
              <a:gd fmla="val 16667" name="adj"/>
            </a:avLst>
          </a:prstGeom>
          <a:solidFill>
            <a:srgbClr val="DBC6D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Arial"/>
              <a:buNone/>
            </a:pPr>
            <a:r>
              <a:rPr b="1" i="0" lang="it-IT" sz="12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MASCHILE</a:t>
            </a:r>
            <a:endParaRPr/>
          </a:p>
        </p:txBody>
      </p:sp>
      <p:sp>
        <p:nvSpPr>
          <p:cNvPr id="193" name="Google Shape;193;p5"/>
          <p:cNvSpPr/>
          <p:nvPr/>
        </p:nvSpPr>
        <p:spPr>
          <a:xfrm>
            <a:off x="4407042" y="2151155"/>
            <a:ext cx="1362395" cy="296411"/>
          </a:xfrm>
          <a:prstGeom prst="roundRect">
            <a:avLst>
              <a:gd fmla="val 16667" name="adj"/>
            </a:avLst>
          </a:prstGeom>
          <a:solidFill>
            <a:srgbClr val="DBC6D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Arial"/>
              <a:buNone/>
            </a:pPr>
            <a:r>
              <a:rPr b="1" i="0" lang="it-IT" sz="12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FEMMINILE</a:t>
            </a:r>
            <a:endParaRPr/>
          </a:p>
        </p:txBody>
      </p:sp>
      <p:sp>
        <p:nvSpPr>
          <p:cNvPr id="194" name="Google Shape;194;p5"/>
          <p:cNvSpPr/>
          <p:nvPr/>
        </p:nvSpPr>
        <p:spPr>
          <a:xfrm>
            <a:off x="1863725" y="3092450"/>
            <a:ext cx="2162175" cy="461962"/>
          </a:xfrm>
          <a:prstGeom prst="roundRect">
            <a:avLst>
              <a:gd fmla="val 16667" name="adj"/>
            </a:avLst>
          </a:prstGeom>
          <a:solidFill>
            <a:srgbClr val="AC86A5"/>
          </a:solidFill>
          <a:ln cap="flat" cmpd="sng" w="9525">
            <a:solidFill>
              <a:srgbClr val="40404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None/>
            </a:pPr>
            <a:r>
              <a:rPr b="1" i="0" lang="it-IT" sz="16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INDETERMINATIVO</a:t>
            </a:r>
            <a:endParaRPr/>
          </a:p>
        </p:txBody>
      </p:sp>
      <p:sp>
        <p:nvSpPr>
          <p:cNvPr id="195" name="Google Shape;195;p5"/>
          <p:cNvSpPr/>
          <p:nvPr/>
        </p:nvSpPr>
        <p:spPr>
          <a:xfrm>
            <a:off x="6135922" y="1117189"/>
            <a:ext cx="1491021" cy="676916"/>
          </a:xfrm>
          <a:prstGeom prst="roundRect">
            <a:avLst>
              <a:gd fmla="val 7120" name="adj"/>
            </a:avLst>
          </a:prstGeom>
          <a:solidFill>
            <a:srgbClr val="E7E7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Arial"/>
              <a:buNone/>
            </a:pPr>
            <a:r>
              <a:rPr b="1" i="0" lang="it-IT" sz="12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SINGOLARE </a:t>
            </a:r>
            <a:r>
              <a:rPr b="0" i="0" lang="it-IT" sz="12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il, lo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1" i="0" sz="1200" u="none" cap="none" strike="noStrik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Arial"/>
              <a:buNone/>
            </a:pPr>
            <a:r>
              <a:rPr b="1" i="0" lang="it-IT" sz="12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PLURALE </a:t>
            </a:r>
            <a:r>
              <a:rPr b="0" i="0" lang="it-IT" sz="12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I, gli</a:t>
            </a:r>
            <a:endParaRPr/>
          </a:p>
        </p:txBody>
      </p:sp>
      <p:sp>
        <p:nvSpPr>
          <p:cNvPr id="196" name="Google Shape;196;p5"/>
          <p:cNvSpPr/>
          <p:nvPr/>
        </p:nvSpPr>
        <p:spPr>
          <a:xfrm>
            <a:off x="4407044" y="4910200"/>
            <a:ext cx="1362124" cy="307747"/>
          </a:xfrm>
          <a:prstGeom prst="roundRect">
            <a:avLst>
              <a:gd fmla="val 16667" name="adj"/>
            </a:avLst>
          </a:prstGeom>
          <a:solidFill>
            <a:srgbClr val="DBC6D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Arial"/>
              <a:buNone/>
            </a:pPr>
            <a:r>
              <a:rPr b="1" i="0" lang="it-IT" sz="12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MASCHILE</a:t>
            </a:r>
            <a:endParaRPr/>
          </a:p>
        </p:txBody>
      </p:sp>
      <p:sp>
        <p:nvSpPr>
          <p:cNvPr id="197" name="Google Shape;197;p5"/>
          <p:cNvSpPr/>
          <p:nvPr/>
        </p:nvSpPr>
        <p:spPr>
          <a:xfrm>
            <a:off x="4407044" y="5771357"/>
            <a:ext cx="1362395" cy="296411"/>
          </a:xfrm>
          <a:prstGeom prst="roundRect">
            <a:avLst>
              <a:gd fmla="val 16667" name="adj"/>
            </a:avLst>
          </a:prstGeom>
          <a:solidFill>
            <a:srgbClr val="DBC6D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Arial"/>
              <a:buNone/>
            </a:pPr>
            <a:r>
              <a:rPr b="1" i="0" lang="it-IT" sz="12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FEMMINILE</a:t>
            </a:r>
            <a:endParaRPr/>
          </a:p>
        </p:txBody>
      </p:sp>
      <p:sp>
        <p:nvSpPr>
          <p:cNvPr id="198" name="Google Shape;198;p5"/>
          <p:cNvSpPr/>
          <p:nvPr/>
        </p:nvSpPr>
        <p:spPr>
          <a:xfrm>
            <a:off x="4406773" y="3169160"/>
            <a:ext cx="1362394" cy="307747"/>
          </a:xfrm>
          <a:prstGeom prst="roundRect">
            <a:avLst>
              <a:gd fmla="val 16667" name="adj"/>
            </a:avLst>
          </a:prstGeom>
          <a:solidFill>
            <a:srgbClr val="DBC6D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Arial"/>
              <a:buNone/>
            </a:pPr>
            <a:r>
              <a:rPr b="1" i="0" lang="it-IT" sz="12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MASCHILE</a:t>
            </a:r>
            <a:endParaRPr/>
          </a:p>
        </p:txBody>
      </p:sp>
      <p:sp>
        <p:nvSpPr>
          <p:cNvPr id="199" name="Google Shape;199;p5"/>
          <p:cNvSpPr/>
          <p:nvPr/>
        </p:nvSpPr>
        <p:spPr>
          <a:xfrm>
            <a:off x="4406773" y="3969283"/>
            <a:ext cx="1362394" cy="307747"/>
          </a:xfrm>
          <a:prstGeom prst="roundRect">
            <a:avLst>
              <a:gd fmla="val 16667" name="adj"/>
            </a:avLst>
          </a:prstGeom>
          <a:solidFill>
            <a:srgbClr val="DBC6D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Arial"/>
              <a:buNone/>
            </a:pPr>
            <a:r>
              <a:rPr b="1" i="0" lang="it-IT" sz="12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FEMMINILE</a:t>
            </a:r>
            <a:endParaRPr/>
          </a:p>
        </p:txBody>
      </p:sp>
      <p:sp>
        <p:nvSpPr>
          <p:cNvPr id="200" name="Google Shape;200;p5"/>
          <p:cNvSpPr/>
          <p:nvPr/>
        </p:nvSpPr>
        <p:spPr>
          <a:xfrm>
            <a:off x="6134474" y="3075121"/>
            <a:ext cx="1492469" cy="499860"/>
          </a:xfrm>
          <a:prstGeom prst="roundRect">
            <a:avLst>
              <a:gd fmla="val 7120" name="adj"/>
            </a:avLst>
          </a:prstGeom>
          <a:solidFill>
            <a:srgbClr val="E7E7E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Arial"/>
              <a:buNone/>
            </a:pPr>
            <a:r>
              <a:rPr b="1" i="0" lang="it-IT" sz="12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SINGOLARE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Arial"/>
              <a:buNone/>
            </a:pPr>
            <a:r>
              <a:rPr b="0" i="0" lang="it-IT" sz="12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un, una</a:t>
            </a:r>
            <a:endParaRPr/>
          </a:p>
        </p:txBody>
      </p:sp>
      <p:sp>
        <p:nvSpPr>
          <p:cNvPr id="201" name="Google Shape;201;p5"/>
          <p:cNvSpPr/>
          <p:nvPr/>
        </p:nvSpPr>
        <p:spPr>
          <a:xfrm>
            <a:off x="6135924" y="3874249"/>
            <a:ext cx="1492465" cy="499860"/>
          </a:xfrm>
          <a:prstGeom prst="roundRect">
            <a:avLst>
              <a:gd fmla="val 7120" name="adj"/>
            </a:avLst>
          </a:prstGeom>
          <a:solidFill>
            <a:srgbClr val="E7E7E7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Arial"/>
              <a:buNone/>
            </a:pPr>
            <a:r>
              <a:rPr b="1" i="0" lang="it-IT" sz="12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SINGOLARE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Arial"/>
              <a:buNone/>
            </a:pPr>
            <a:r>
              <a:rPr b="0" i="0" lang="it-IT" sz="12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una</a:t>
            </a:r>
            <a:endParaRPr/>
          </a:p>
        </p:txBody>
      </p:sp>
      <p:cxnSp>
        <p:nvCxnSpPr>
          <p:cNvPr id="202" name="Google Shape;202;p5"/>
          <p:cNvCxnSpPr/>
          <p:nvPr/>
        </p:nvCxnSpPr>
        <p:spPr>
          <a:xfrm>
            <a:off x="5768975" y="3322637"/>
            <a:ext cx="365100" cy="3300"/>
          </a:xfrm>
          <a:prstGeom prst="bentConnector3">
            <a:avLst>
              <a:gd fmla="val 50000" name="adj1"/>
            </a:avLst>
          </a:prstGeom>
          <a:noFill/>
          <a:ln cap="flat" cmpd="sng" w="25400">
            <a:solidFill>
              <a:srgbClr val="404040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203" name="Google Shape;203;p5"/>
          <p:cNvCxnSpPr/>
          <p:nvPr/>
        </p:nvCxnSpPr>
        <p:spPr>
          <a:xfrm>
            <a:off x="5768975" y="4122737"/>
            <a:ext cx="366600" cy="1500"/>
          </a:xfrm>
          <a:prstGeom prst="bentConnector3">
            <a:avLst>
              <a:gd fmla="val 50000" name="adj1"/>
            </a:avLst>
          </a:prstGeom>
          <a:noFill/>
          <a:ln cap="flat" cmpd="sng" w="25400">
            <a:solidFill>
              <a:srgbClr val="404040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204" name="Google Shape;204;p5"/>
          <p:cNvCxnSpPr/>
          <p:nvPr/>
        </p:nvCxnSpPr>
        <p:spPr>
          <a:xfrm>
            <a:off x="1498600" y="3321050"/>
            <a:ext cx="365100" cy="1500"/>
          </a:xfrm>
          <a:prstGeom prst="bentConnector3">
            <a:avLst>
              <a:gd fmla="val 50000" name="adj1"/>
            </a:avLst>
          </a:prstGeom>
          <a:noFill/>
          <a:ln cap="flat" cmpd="sng" w="25400">
            <a:solidFill>
              <a:srgbClr val="404040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205" name="Google Shape;205;p5"/>
          <p:cNvCxnSpPr/>
          <p:nvPr/>
        </p:nvCxnSpPr>
        <p:spPr>
          <a:xfrm rot="-5400000">
            <a:off x="744550" y="2209699"/>
            <a:ext cx="1865400" cy="357300"/>
          </a:xfrm>
          <a:prstGeom prst="bentConnector3">
            <a:avLst>
              <a:gd fmla="val 50000" name="adj1"/>
            </a:avLst>
          </a:prstGeom>
          <a:noFill/>
          <a:ln cap="flat" cmpd="sng" w="25400">
            <a:solidFill>
              <a:srgbClr val="404040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206" name="Google Shape;206;p5"/>
          <p:cNvCxnSpPr/>
          <p:nvPr/>
        </p:nvCxnSpPr>
        <p:spPr>
          <a:xfrm flipH="1" rot="-5400000">
            <a:off x="547000" y="4272650"/>
            <a:ext cx="2255700" cy="352500"/>
          </a:xfrm>
          <a:prstGeom prst="bentConnector3">
            <a:avLst>
              <a:gd fmla="val 50000" name="adj1"/>
            </a:avLst>
          </a:prstGeom>
          <a:noFill/>
          <a:ln cap="flat" cmpd="sng" w="25400">
            <a:solidFill>
              <a:srgbClr val="404040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207" name="Google Shape;207;p5"/>
          <p:cNvCxnSpPr/>
          <p:nvPr/>
        </p:nvCxnSpPr>
        <p:spPr>
          <a:xfrm>
            <a:off x="4037012" y="1455737"/>
            <a:ext cx="369887" cy="0"/>
          </a:xfrm>
          <a:prstGeom prst="straightConnector1">
            <a:avLst/>
          </a:prstGeom>
          <a:noFill/>
          <a:ln cap="flat" cmpd="sng" w="25400">
            <a:solidFill>
              <a:srgbClr val="404040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08" name="Google Shape;208;p5"/>
          <p:cNvCxnSpPr/>
          <p:nvPr/>
        </p:nvCxnSpPr>
        <p:spPr>
          <a:xfrm flipH="1" rot="-5400000">
            <a:off x="3800462" y="1692287"/>
            <a:ext cx="843000" cy="369900"/>
          </a:xfrm>
          <a:prstGeom prst="bentConnector3">
            <a:avLst>
              <a:gd fmla="val 50000" name="adj1"/>
            </a:avLst>
          </a:prstGeom>
          <a:noFill/>
          <a:ln cap="flat" cmpd="sng" w="25400">
            <a:solidFill>
              <a:srgbClr val="404040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209" name="Google Shape;209;p5"/>
          <p:cNvCxnSpPr/>
          <p:nvPr/>
        </p:nvCxnSpPr>
        <p:spPr>
          <a:xfrm>
            <a:off x="4025900" y="3322637"/>
            <a:ext cx="381000" cy="600"/>
          </a:xfrm>
          <a:prstGeom prst="bentConnector3">
            <a:avLst>
              <a:gd fmla="val 50000" name="adj1"/>
            </a:avLst>
          </a:prstGeom>
          <a:noFill/>
          <a:ln cap="flat" cmpd="sng" w="25400">
            <a:solidFill>
              <a:srgbClr val="404040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210" name="Google Shape;210;p5"/>
          <p:cNvCxnSpPr/>
          <p:nvPr/>
        </p:nvCxnSpPr>
        <p:spPr>
          <a:xfrm flipH="1" rot="-5400000">
            <a:off x="3816350" y="3532187"/>
            <a:ext cx="800100" cy="381000"/>
          </a:xfrm>
          <a:prstGeom prst="bentConnector3">
            <a:avLst>
              <a:gd fmla="val 50000" name="adj1"/>
            </a:avLst>
          </a:prstGeom>
          <a:noFill/>
          <a:ln cap="flat" cmpd="sng" w="25400">
            <a:solidFill>
              <a:srgbClr val="404040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211" name="Google Shape;211;p5"/>
          <p:cNvCxnSpPr/>
          <p:nvPr/>
        </p:nvCxnSpPr>
        <p:spPr>
          <a:xfrm rot="-5400000">
            <a:off x="3956012" y="5126137"/>
            <a:ext cx="512700" cy="388800"/>
          </a:xfrm>
          <a:prstGeom prst="bentConnector3">
            <a:avLst>
              <a:gd fmla="val 50000" name="adj1"/>
            </a:avLst>
          </a:prstGeom>
          <a:noFill/>
          <a:ln cap="flat" cmpd="sng" w="25400">
            <a:solidFill>
              <a:srgbClr val="404040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212" name="Google Shape;212;p5"/>
          <p:cNvCxnSpPr/>
          <p:nvPr/>
        </p:nvCxnSpPr>
        <p:spPr>
          <a:xfrm>
            <a:off x="4017962" y="5576887"/>
            <a:ext cx="388800" cy="342900"/>
          </a:xfrm>
          <a:prstGeom prst="bentConnector3">
            <a:avLst>
              <a:gd fmla="val 50000" name="adj1"/>
            </a:avLst>
          </a:prstGeom>
          <a:noFill/>
          <a:ln cap="flat" cmpd="sng" w="25400">
            <a:solidFill>
              <a:srgbClr val="404040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213" name="Google Shape;213;p5"/>
          <p:cNvSpPr/>
          <p:nvPr/>
        </p:nvSpPr>
        <p:spPr>
          <a:xfrm>
            <a:off x="6154396" y="1960068"/>
            <a:ext cx="1472548" cy="676916"/>
          </a:xfrm>
          <a:prstGeom prst="roundRect">
            <a:avLst>
              <a:gd fmla="val 7120" name="adj"/>
            </a:avLst>
          </a:prstGeom>
          <a:solidFill>
            <a:srgbClr val="E7E7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Arial"/>
              <a:buNone/>
            </a:pPr>
            <a:r>
              <a:rPr b="1" i="0" lang="it-IT" sz="12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SINGOLARE </a:t>
            </a:r>
            <a:r>
              <a:rPr b="0" i="0" lang="it-IT" sz="12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la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 b="1" i="0" sz="1200" u="none" cap="none" strike="noStrik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Arial"/>
              <a:buNone/>
            </a:pPr>
            <a:r>
              <a:rPr b="1" i="0" lang="it-IT" sz="12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PLURALE </a:t>
            </a:r>
            <a:r>
              <a:rPr b="0" i="0" lang="it-IT" sz="12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le</a:t>
            </a:r>
            <a:endParaRPr/>
          </a:p>
        </p:txBody>
      </p:sp>
      <p:sp>
        <p:nvSpPr>
          <p:cNvPr id="214" name="Google Shape;214;p5"/>
          <p:cNvSpPr/>
          <p:nvPr/>
        </p:nvSpPr>
        <p:spPr>
          <a:xfrm>
            <a:off x="6154396" y="4684944"/>
            <a:ext cx="1492467" cy="760585"/>
          </a:xfrm>
          <a:prstGeom prst="roundRect">
            <a:avLst>
              <a:gd fmla="val 7120" name="adj"/>
            </a:avLst>
          </a:prstGeom>
          <a:solidFill>
            <a:srgbClr val="E7E7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Arial"/>
              <a:buNone/>
            </a:pPr>
            <a:r>
              <a:rPr b="1" i="0" lang="it-IT" sz="12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SINGOLARE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Arial"/>
              <a:buNone/>
            </a:pPr>
            <a:r>
              <a:rPr b="0" i="0" lang="it-IT" sz="12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del, dello</a:t>
            </a:r>
            <a:endParaRPr b="1" i="0" sz="1200" u="none" cap="none" strike="noStrik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Arial"/>
              <a:buNone/>
            </a:pPr>
            <a:r>
              <a:rPr b="1" i="0" lang="it-IT" sz="12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PLURALE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Arial"/>
              <a:buNone/>
            </a:pPr>
            <a:r>
              <a:rPr b="0" i="0" lang="it-IT" sz="12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dei, degli</a:t>
            </a:r>
            <a:endParaRPr/>
          </a:p>
        </p:txBody>
      </p:sp>
      <p:sp>
        <p:nvSpPr>
          <p:cNvPr id="215" name="Google Shape;215;p5"/>
          <p:cNvSpPr/>
          <p:nvPr/>
        </p:nvSpPr>
        <p:spPr>
          <a:xfrm>
            <a:off x="6154396" y="5549551"/>
            <a:ext cx="1472547" cy="789530"/>
          </a:xfrm>
          <a:prstGeom prst="roundRect">
            <a:avLst>
              <a:gd fmla="val 7120" name="adj"/>
            </a:avLst>
          </a:prstGeom>
          <a:solidFill>
            <a:srgbClr val="E7E7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Arial"/>
              <a:buNone/>
            </a:pPr>
            <a:r>
              <a:rPr b="1" i="0" lang="it-IT" sz="12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SINGOLARE </a:t>
            </a:r>
            <a:r>
              <a:rPr b="0" i="0" lang="it-IT" sz="12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della</a:t>
            </a:r>
            <a:endParaRPr b="1" i="0" sz="1200" u="none" cap="none" strike="noStrike">
              <a:solidFill>
                <a:srgbClr val="3F3F3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Arial"/>
              <a:buNone/>
            </a:pPr>
            <a:r>
              <a:rPr b="1" i="0" lang="it-IT" sz="12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PLURALE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200"/>
              <a:buFont typeface="Arial"/>
              <a:buNone/>
            </a:pPr>
            <a:r>
              <a:rPr b="0" i="0" lang="it-IT" sz="1200" u="none" cap="none" strike="noStrik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rPr>
              <a:t>delle</a:t>
            </a:r>
            <a:endParaRPr/>
          </a:p>
        </p:txBody>
      </p:sp>
      <p:cxnSp>
        <p:nvCxnSpPr>
          <p:cNvPr id="216" name="Google Shape;216;p5"/>
          <p:cNvCxnSpPr/>
          <p:nvPr/>
        </p:nvCxnSpPr>
        <p:spPr>
          <a:xfrm>
            <a:off x="5768975" y="5064125"/>
            <a:ext cx="385800" cy="600"/>
          </a:xfrm>
          <a:prstGeom prst="bentConnector3">
            <a:avLst>
              <a:gd fmla="val 50000" name="adj1"/>
            </a:avLst>
          </a:prstGeom>
          <a:noFill/>
          <a:ln cap="flat" cmpd="sng" w="25400">
            <a:solidFill>
              <a:srgbClr val="404040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217" name="Google Shape;217;p5"/>
          <p:cNvCxnSpPr/>
          <p:nvPr/>
        </p:nvCxnSpPr>
        <p:spPr>
          <a:xfrm>
            <a:off x="5768975" y="5919787"/>
            <a:ext cx="385800" cy="600"/>
          </a:xfrm>
          <a:prstGeom prst="bentConnector3">
            <a:avLst>
              <a:gd fmla="val 50000" name="adj1"/>
            </a:avLst>
          </a:prstGeom>
          <a:noFill/>
          <a:ln cap="flat" cmpd="sng" w="25400">
            <a:solidFill>
              <a:srgbClr val="404040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218" name="Google Shape;218;p5"/>
          <p:cNvCxnSpPr/>
          <p:nvPr/>
        </p:nvCxnSpPr>
        <p:spPr>
          <a:xfrm>
            <a:off x="5768975" y="1455737"/>
            <a:ext cx="366600" cy="600"/>
          </a:xfrm>
          <a:prstGeom prst="bentConnector3">
            <a:avLst>
              <a:gd fmla="val 50000" name="adj1"/>
            </a:avLst>
          </a:prstGeom>
          <a:noFill/>
          <a:ln cap="flat" cmpd="sng" w="25400">
            <a:solidFill>
              <a:srgbClr val="404040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219" name="Google Shape;219;p5"/>
          <p:cNvCxnSpPr/>
          <p:nvPr/>
        </p:nvCxnSpPr>
        <p:spPr>
          <a:xfrm>
            <a:off x="5768975" y="2298700"/>
            <a:ext cx="385800" cy="600"/>
          </a:xfrm>
          <a:prstGeom prst="bentConnector3">
            <a:avLst>
              <a:gd fmla="val 50000" name="adj1"/>
            </a:avLst>
          </a:prstGeom>
          <a:noFill/>
          <a:ln cap="flat" cmpd="sng" w="25400">
            <a:solidFill>
              <a:srgbClr val="404040"/>
            </a:solidFill>
            <a:prstDash val="solid"/>
            <a:miter lim="800000"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6"/>
          <p:cNvSpPr txBox="1"/>
          <p:nvPr/>
        </p:nvSpPr>
        <p:spPr>
          <a:xfrm>
            <a:off x="323850" y="287337"/>
            <a:ext cx="8415337" cy="646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Arial"/>
              <a:buNone/>
            </a:pPr>
            <a:r>
              <a:rPr b="0" i="0" lang="it-IT" sz="36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Articolo determinativo</a:t>
            </a:r>
            <a:endParaRPr/>
          </a:p>
        </p:txBody>
      </p:sp>
      <p:cxnSp>
        <p:nvCxnSpPr>
          <p:cNvPr id="225" name="Google Shape;225;p6"/>
          <p:cNvCxnSpPr/>
          <p:nvPr/>
        </p:nvCxnSpPr>
        <p:spPr>
          <a:xfrm>
            <a:off x="434975" y="936625"/>
            <a:ext cx="8304212" cy="0"/>
          </a:xfrm>
          <a:prstGeom prst="straightConnector1">
            <a:avLst/>
          </a:prstGeom>
          <a:noFill/>
          <a:ln cap="flat" cmpd="sng" w="9525">
            <a:solidFill>
              <a:srgbClr val="BFBFBF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226" name="Google Shape;226;p6"/>
          <p:cNvSpPr txBox="1"/>
          <p:nvPr/>
        </p:nvSpPr>
        <p:spPr>
          <a:xfrm>
            <a:off x="323850" y="6450012"/>
            <a:ext cx="5695950" cy="234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00"/>
              <a:buFont typeface="Arial"/>
              <a:buNone/>
            </a:pPr>
            <a:r>
              <a:rPr b="1" i="0" lang="it-IT" sz="1000" u="none">
                <a:solidFill>
                  <a:srgbClr val="BFBFBF"/>
                </a:solidFill>
                <a:latin typeface="Arial"/>
                <a:ea typeface="Arial"/>
                <a:cs typeface="Arial"/>
                <a:sym typeface="Arial"/>
              </a:rPr>
              <a:t>L’articolo </a:t>
            </a:r>
            <a:r>
              <a:rPr b="0" i="0" lang="it-IT" sz="1000" u="none">
                <a:solidFill>
                  <a:srgbClr val="BFBFBF"/>
                </a:solidFill>
                <a:latin typeface="Arial"/>
                <a:ea typeface="Arial"/>
                <a:cs typeface="Arial"/>
                <a:sym typeface="Arial"/>
              </a:rPr>
              <a:t>&gt; Articolo determinativo</a:t>
            </a:r>
            <a:endParaRPr/>
          </a:p>
        </p:txBody>
      </p:sp>
      <p:cxnSp>
        <p:nvCxnSpPr>
          <p:cNvPr id="227" name="Google Shape;227;p6"/>
          <p:cNvCxnSpPr/>
          <p:nvPr/>
        </p:nvCxnSpPr>
        <p:spPr>
          <a:xfrm>
            <a:off x="434975" y="6450012"/>
            <a:ext cx="6858000" cy="0"/>
          </a:xfrm>
          <a:prstGeom prst="straightConnector1">
            <a:avLst/>
          </a:prstGeom>
          <a:noFill/>
          <a:ln cap="flat" cmpd="sng" w="9525">
            <a:solidFill>
              <a:srgbClr val="595959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228" name="Google Shape;228;p6"/>
          <p:cNvSpPr/>
          <p:nvPr/>
        </p:nvSpPr>
        <p:spPr>
          <a:xfrm>
            <a:off x="428625" y="3244850"/>
            <a:ext cx="6242050" cy="393700"/>
          </a:xfrm>
          <a:prstGeom prst="wedgeRoundRectCallout">
            <a:avLst>
              <a:gd fmla="val 24" name="adj1"/>
              <a:gd fmla="val 15638" name="adj2"/>
              <a:gd fmla="val 0" name="adj3"/>
            </a:avLst>
          </a:prstGeom>
          <a:solidFill>
            <a:srgbClr val="E7E7E7"/>
          </a:solidFill>
          <a:ln>
            <a:noFill/>
          </a:ln>
        </p:spPr>
        <p:txBody>
          <a:bodyPr anchorCtr="0" anchor="ctr" bIns="0" lIns="91425" spcFirstLastPara="1" rIns="91425" wrap="square" tIns="0">
            <a:noAutofit/>
          </a:bodyPr>
          <a:lstStyle/>
          <a:p>
            <a:pPr indent="0" lvl="0" marL="7143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232"/>
              </a:buClr>
              <a:buSzPts val="1600"/>
              <a:buFont typeface="Arial"/>
              <a:buNone/>
            </a:pPr>
            <a:r>
              <a:rPr b="0" i="0" lang="it-IT" sz="16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Domani </a:t>
            </a:r>
            <a:r>
              <a:rPr b="1" i="0" lang="it-IT" sz="16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il</a:t>
            </a:r>
            <a:r>
              <a:rPr b="0" i="0" lang="it-IT" sz="16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 professore di storia spiegherà</a:t>
            </a:r>
            <a:r>
              <a:rPr b="1" i="0" lang="it-IT" sz="16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 la </a:t>
            </a:r>
            <a:r>
              <a:rPr b="0" i="0" lang="it-IT" sz="16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rivoluzione francese.</a:t>
            </a:r>
            <a:endParaRPr/>
          </a:p>
        </p:txBody>
      </p:sp>
      <p:sp>
        <p:nvSpPr>
          <p:cNvPr id="229" name="Google Shape;229;p6"/>
          <p:cNvSpPr/>
          <p:nvPr/>
        </p:nvSpPr>
        <p:spPr>
          <a:xfrm>
            <a:off x="1338262" y="3273425"/>
            <a:ext cx="1198562" cy="336550"/>
          </a:xfrm>
          <a:prstGeom prst="roundRect">
            <a:avLst>
              <a:gd fmla="val 4159" name="adj"/>
            </a:avLst>
          </a:prstGeom>
          <a:solidFill>
            <a:srgbClr val="AC86A5">
              <a:alpha val="2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p6"/>
          <p:cNvSpPr/>
          <p:nvPr/>
        </p:nvSpPr>
        <p:spPr>
          <a:xfrm>
            <a:off x="4225925" y="3268662"/>
            <a:ext cx="2125662" cy="336550"/>
          </a:xfrm>
          <a:prstGeom prst="roundRect">
            <a:avLst>
              <a:gd fmla="val 4159" name="adj"/>
            </a:avLst>
          </a:prstGeom>
          <a:solidFill>
            <a:srgbClr val="AC86A5">
              <a:alpha val="2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31" name="Google Shape;231;p6"/>
          <p:cNvCxnSpPr/>
          <p:nvPr/>
        </p:nvCxnSpPr>
        <p:spPr>
          <a:xfrm>
            <a:off x="1936750" y="3641725"/>
            <a:ext cx="0" cy="368300"/>
          </a:xfrm>
          <a:prstGeom prst="straightConnector1">
            <a:avLst/>
          </a:prstGeom>
          <a:noFill/>
          <a:ln cap="flat" cmpd="sng" w="25400">
            <a:solidFill>
              <a:srgbClr val="AC86A5"/>
            </a:solidFill>
            <a:prstDash val="solid"/>
            <a:miter lim="800000"/>
            <a:headEnd len="med" w="med" type="none"/>
            <a:tailEnd len="med" w="med" type="stealth"/>
          </a:ln>
        </p:spPr>
      </p:cxnSp>
      <p:cxnSp>
        <p:nvCxnSpPr>
          <p:cNvPr id="232" name="Google Shape;232;p6"/>
          <p:cNvCxnSpPr/>
          <p:nvPr/>
        </p:nvCxnSpPr>
        <p:spPr>
          <a:xfrm flipH="1">
            <a:off x="4559300" y="3636962"/>
            <a:ext cx="730250" cy="274637"/>
          </a:xfrm>
          <a:prstGeom prst="straightConnector1">
            <a:avLst/>
          </a:prstGeom>
          <a:noFill/>
          <a:ln cap="flat" cmpd="sng" w="25400">
            <a:solidFill>
              <a:srgbClr val="AC86A5"/>
            </a:solidFill>
            <a:prstDash val="solid"/>
            <a:miter lim="800000"/>
            <a:headEnd len="med" w="med" type="none"/>
            <a:tailEnd len="med" w="med" type="stealth"/>
          </a:ln>
        </p:spPr>
      </p:cxnSp>
      <p:sp>
        <p:nvSpPr>
          <p:cNvPr id="233" name="Google Shape;233;p6"/>
          <p:cNvSpPr txBox="1"/>
          <p:nvPr/>
        </p:nvSpPr>
        <p:spPr>
          <a:xfrm>
            <a:off x="1420812" y="4021137"/>
            <a:ext cx="1031875" cy="2778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b="0" i="0" lang="it-IT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lo conosco</a:t>
            </a:r>
            <a:endParaRPr/>
          </a:p>
        </p:txBody>
      </p:sp>
      <p:sp>
        <p:nvSpPr>
          <p:cNvPr id="234" name="Google Shape;234;p6"/>
          <p:cNvSpPr txBox="1"/>
          <p:nvPr/>
        </p:nvSpPr>
        <p:spPr>
          <a:xfrm>
            <a:off x="3411537" y="3922712"/>
            <a:ext cx="2295525" cy="46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b="0" i="0" lang="it-IT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è un avvenimento</a:t>
            </a:r>
            <a:br>
              <a:rPr b="0" i="0" lang="it-IT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it-IT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storico famoso</a:t>
            </a:r>
            <a:endParaRPr/>
          </a:p>
        </p:txBody>
      </p:sp>
      <p:sp>
        <p:nvSpPr>
          <p:cNvPr id="235" name="Google Shape;235;p6"/>
          <p:cNvSpPr/>
          <p:nvPr/>
        </p:nvSpPr>
        <p:spPr>
          <a:xfrm>
            <a:off x="428625" y="5294312"/>
            <a:ext cx="5278437" cy="393700"/>
          </a:xfrm>
          <a:prstGeom prst="wedgeRoundRectCallout">
            <a:avLst>
              <a:gd fmla="val 24" name="adj1"/>
              <a:gd fmla="val 15638" name="adj2"/>
              <a:gd fmla="val 0" name="adj3"/>
            </a:avLst>
          </a:prstGeom>
          <a:solidFill>
            <a:srgbClr val="E7E7E7"/>
          </a:solidFill>
          <a:ln>
            <a:noFill/>
          </a:ln>
        </p:spPr>
        <p:txBody>
          <a:bodyPr anchorCtr="0" anchor="ctr" bIns="0" lIns="91425" spcFirstLastPara="1" rIns="91425" wrap="square" tIns="0">
            <a:noAutofit/>
          </a:bodyPr>
          <a:lstStyle/>
          <a:p>
            <a:pPr indent="0" lvl="0" marL="7143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232"/>
              </a:buClr>
              <a:buSzPts val="1600"/>
              <a:buFont typeface="Arial"/>
              <a:buNone/>
            </a:pPr>
            <a:r>
              <a:rPr b="1" i="0" lang="it-IT" sz="16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I</a:t>
            </a:r>
            <a:r>
              <a:rPr b="0" i="0" lang="it-IT" sz="16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 nonni mi hanno regalato un cagnolino. </a:t>
            </a:r>
            <a:r>
              <a:rPr b="1" i="0" lang="it-IT" sz="16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Il</a:t>
            </a:r>
            <a:r>
              <a:rPr b="0" i="0" lang="it-IT" sz="16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 cane è nero.</a:t>
            </a:r>
            <a:endParaRPr/>
          </a:p>
        </p:txBody>
      </p:sp>
      <p:sp>
        <p:nvSpPr>
          <p:cNvPr id="236" name="Google Shape;236;p6"/>
          <p:cNvSpPr/>
          <p:nvPr/>
        </p:nvSpPr>
        <p:spPr>
          <a:xfrm>
            <a:off x="584200" y="5322887"/>
            <a:ext cx="674687" cy="336550"/>
          </a:xfrm>
          <a:prstGeom prst="roundRect">
            <a:avLst>
              <a:gd fmla="val 4159" name="adj"/>
            </a:avLst>
          </a:prstGeom>
          <a:solidFill>
            <a:srgbClr val="AC86A5">
              <a:alpha val="2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6"/>
          <p:cNvSpPr/>
          <p:nvPr/>
        </p:nvSpPr>
        <p:spPr>
          <a:xfrm>
            <a:off x="4202112" y="5318125"/>
            <a:ext cx="649287" cy="336550"/>
          </a:xfrm>
          <a:prstGeom prst="roundRect">
            <a:avLst>
              <a:gd fmla="val 4159" name="adj"/>
            </a:avLst>
          </a:prstGeom>
          <a:solidFill>
            <a:srgbClr val="AC86A5">
              <a:alpha val="2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38" name="Google Shape;238;p6"/>
          <p:cNvCxnSpPr/>
          <p:nvPr/>
        </p:nvCxnSpPr>
        <p:spPr>
          <a:xfrm>
            <a:off x="930275" y="5699125"/>
            <a:ext cx="3175" cy="369887"/>
          </a:xfrm>
          <a:prstGeom prst="straightConnector1">
            <a:avLst/>
          </a:prstGeom>
          <a:noFill/>
          <a:ln cap="flat" cmpd="sng" w="25400">
            <a:solidFill>
              <a:srgbClr val="AC86A5"/>
            </a:solidFill>
            <a:prstDash val="solid"/>
            <a:miter lim="800000"/>
            <a:headEnd len="med" w="med" type="none"/>
            <a:tailEnd len="med" w="med" type="stealth"/>
          </a:ln>
        </p:spPr>
      </p:cxnSp>
      <p:cxnSp>
        <p:nvCxnSpPr>
          <p:cNvPr id="239" name="Google Shape;239;p6"/>
          <p:cNvCxnSpPr/>
          <p:nvPr/>
        </p:nvCxnSpPr>
        <p:spPr>
          <a:xfrm>
            <a:off x="4548187" y="5699125"/>
            <a:ext cx="3175" cy="369887"/>
          </a:xfrm>
          <a:prstGeom prst="straightConnector1">
            <a:avLst/>
          </a:prstGeom>
          <a:noFill/>
          <a:ln cap="flat" cmpd="sng" w="25400">
            <a:solidFill>
              <a:srgbClr val="AC86A5"/>
            </a:solidFill>
            <a:prstDash val="solid"/>
            <a:miter lim="800000"/>
            <a:headEnd len="med" w="med" type="none"/>
            <a:tailEnd len="med" w="med" type="stealth"/>
          </a:ln>
        </p:spPr>
      </p:cxnSp>
      <p:sp>
        <p:nvSpPr>
          <p:cNvPr id="240" name="Google Shape;240;p6"/>
          <p:cNvSpPr txBox="1"/>
          <p:nvPr/>
        </p:nvSpPr>
        <p:spPr>
          <a:xfrm>
            <a:off x="303212" y="6078537"/>
            <a:ext cx="1258887" cy="2778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b="0" i="0" lang="it-IT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li conosco bene</a:t>
            </a:r>
            <a:endParaRPr/>
          </a:p>
        </p:txBody>
      </p:sp>
      <p:sp>
        <p:nvSpPr>
          <p:cNvPr id="241" name="Google Shape;241;p6"/>
          <p:cNvSpPr txBox="1"/>
          <p:nvPr/>
        </p:nvSpPr>
        <p:spPr>
          <a:xfrm>
            <a:off x="3232150" y="6078537"/>
            <a:ext cx="2635250" cy="276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b="0" i="0" lang="it-IT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quello che mi hanno regalato i nonni</a:t>
            </a:r>
            <a:endParaRPr/>
          </a:p>
        </p:txBody>
      </p:sp>
      <p:graphicFrame>
        <p:nvGraphicFramePr>
          <p:cNvPr id="242" name="Google Shape;242;p6"/>
          <p:cNvGraphicFramePr/>
          <p:nvPr/>
        </p:nvGraphicFramePr>
        <p:xfrm>
          <a:off x="434975" y="11334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{02311D79-0F0A-4482-B1F8-BBDB5D84F392}</a:tableStyleId>
              </a:tblPr>
              <a:tblGrid>
                <a:gridCol w="1344600"/>
                <a:gridCol w="1739900"/>
                <a:gridCol w="1741475"/>
              </a:tblGrid>
              <a:tr h="4270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75" marL="9147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C86A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it-IT" sz="1400" u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singolare</a:t>
                      </a:r>
                      <a:endParaRPr/>
                    </a:p>
                  </a:txBody>
                  <a:tcPr marT="45725" marB="45725" marR="91475" marL="91475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C86A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it-IT" sz="1400" u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plurale</a:t>
                      </a:r>
                      <a:endParaRPr/>
                    </a:p>
                  </a:txBody>
                  <a:tcPr marT="45725" marB="45725" marR="91475" marL="91475" anchor="ctr">
                    <a:lnL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C86A5"/>
                    </a:solidFill>
                  </a:tcPr>
                </a:tc>
              </a:tr>
              <a:tr h="5381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it-IT" sz="1400" u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maschile</a:t>
                      </a:r>
                      <a:endParaRPr/>
                    </a:p>
                  </a:txBody>
                  <a:tcPr marT="45725" marB="45725" marR="91475" marL="9147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C86A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400"/>
                        <a:buFont typeface="Arial"/>
                        <a:buNone/>
                      </a:pPr>
                      <a:r>
                        <a:rPr b="1" i="0" lang="it-IT" sz="14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IL, LO, L’</a:t>
                      </a:r>
                      <a:endParaRPr/>
                    </a:p>
                  </a:txBody>
                  <a:tcPr marT="45725" marB="45725" marR="91500" marL="915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C6D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400"/>
                        <a:buFont typeface="Arial"/>
                        <a:buNone/>
                      </a:pPr>
                      <a:r>
                        <a:rPr b="1" i="0" lang="it-IT" sz="14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I, GLI</a:t>
                      </a:r>
                      <a:endParaRPr/>
                    </a:p>
                  </a:txBody>
                  <a:tcPr marT="45725" marB="45725" marR="91500" marL="915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C6D1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it-IT" sz="1400" u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femminile</a:t>
                      </a:r>
                      <a:endParaRPr/>
                    </a:p>
                  </a:txBody>
                  <a:tcPr marT="45725" marB="45725" marR="91475" marL="9147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C86A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400"/>
                        <a:buFont typeface="Arial"/>
                        <a:buNone/>
                      </a:pPr>
                      <a:r>
                        <a:rPr b="1" i="0" lang="it-IT" sz="14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LA, L’</a:t>
                      </a:r>
                      <a:endParaRPr/>
                    </a:p>
                  </a:txBody>
                  <a:tcPr marT="45725" marB="45725" marR="91500" marL="915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C6D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400"/>
                        <a:buFont typeface="Arial"/>
                        <a:buNone/>
                      </a:pPr>
                      <a:r>
                        <a:rPr b="1" i="0" lang="it-IT" sz="14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LE</a:t>
                      </a:r>
                      <a:endParaRPr/>
                    </a:p>
                  </a:txBody>
                  <a:tcPr marT="45725" marB="45725" marR="91500" marL="915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C6D1"/>
                    </a:solidFill>
                  </a:tcPr>
                </a:tc>
              </a:tr>
            </a:tbl>
          </a:graphicData>
        </a:graphic>
      </p:graphicFrame>
      <p:sp>
        <p:nvSpPr>
          <p:cNvPr id="243" name="Google Shape;243;p6"/>
          <p:cNvSpPr txBox="1"/>
          <p:nvPr/>
        </p:nvSpPr>
        <p:spPr>
          <a:xfrm>
            <a:off x="333375" y="2784475"/>
            <a:ext cx="8405812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800"/>
              <a:buFont typeface="Arial"/>
              <a:buNone/>
            </a:pPr>
            <a:r>
              <a:rPr b="0" i="0" lang="it-IT" sz="1800" u="non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Si usa prima di un sostantivo che indica persone, cose o fatti </a:t>
            </a:r>
            <a:r>
              <a:rPr b="1" i="0" lang="it-IT" sz="1800" u="none">
                <a:solidFill>
                  <a:srgbClr val="AC86A5"/>
                </a:solidFill>
                <a:latin typeface="Arial"/>
                <a:ea typeface="Arial"/>
                <a:cs typeface="Arial"/>
                <a:sym typeface="Arial"/>
              </a:rPr>
              <a:t>ben precisi </a:t>
            </a:r>
            <a:r>
              <a:rPr b="0" i="0" lang="it-IT" sz="1800" u="non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o </a:t>
            </a:r>
            <a:r>
              <a:rPr b="1" i="0" lang="it-IT" sz="1800" u="none">
                <a:solidFill>
                  <a:srgbClr val="AC86A5"/>
                </a:solidFill>
                <a:latin typeface="Arial"/>
                <a:ea typeface="Arial"/>
                <a:cs typeface="Arial"/>
                <a:sym typeface="Arial"/>
              </a:rPr>
              <a:t>noti</a:t>
            </a:r>
            <a:r>
              <a:rPr b="0" i="0" lang="it-IT" sz="1800" u="non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</p:txBody>
      </p:sp>
      <p:sp>
        <p:nvSpPr>
          <p:cNvPr id="244" name="Google Shape;244;p6"/>
          <p:cNvSpPr txBox="1"/>
          <p:nvPr/>
        </p:nvSpPr>
        <p:spPr>
          <a:xfrm>
            <a:off x="336550" y="4467225"/>
            <a:ext cx="8402637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800"/>
              <a:buFont typeface="Arial"/>
              <a:buNone/>
            </a:pPr>
            <a:r>
              <a:rPr b="0" i="0" lang="it-IT" sz="1800" u="non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Oppure prima di un nome che indica persone, cose o fatti </a:t>
            </a:r>
            <a:r>
              <a:rPr b="1" i="0" lang="it-IT" sz="1800" u="none">
                <a:solidFill>
                  <a:srgbClr val="AC86A5"/>
                </a:solidFill>
                <a:latin typeface="Arial"/>
                <a:ea typeface="Arial"/>
                <a:cs typeface="Arial"/>
                <a:sym typeface="Arial"/>
              </a:rPr>
              <a:t>conosciuti</a:t>
            </a:r>
            <a:r>
              <a:rPr b="1" i="0" lang="it-IT" sz="1800" u="non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b="1" i="0" lang="it-IT" sz="1800" u="non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it-IT" sz="1800" u="non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sia </a:t>
            </a:r>
            <a:r>
              <a:rPr b="1" i="0" lang="it-IT" sz="1800" u="none">
                <a:solidFill>
                  <a:srgbClr val="AC86A5"/>
                </a:solidFill>
                <a:latin typeface="Arial"/>
                <a:ea typeface="Arial"/>
                <a:cs typeface="Arial"/>
                <a:sym typeface="Arial"/>
              </a:rPr>
              <a:t>a chi parla </a:t>
            </a:r>
            <a:r>
              <a:rPr b="0" i="0" lang="it-IT" sz="1800" u="non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sia </a:t>
            </a:r>
            <a:r>
              <a:rPr b="1" i="0" lang="it-IT" sz="1800" u="none">
                <a:solidFill>
                  <a:srgbClr val="AC86A5"/>
                </a:solidFill>
                <a:latin typeface="Arial"/>
                <a:ea typeface="Arial"/>
                <a:cs typeface="Arial"/>
                <a:sym typeface="Arial"/>
              </a:rPr>
              <a:t>a chi ascolta </a:t>
            </a:r>
            <a:r>
              <a:rPr b="0" i="0" lang="it-IT" sz="1800" u="non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o </a:t>
            </a:r>
            <a:r>
              <a:rPr b="1" i="0" lang="it-IT" sz="1800" u="none">
                <a:solidFill>
                  <a:srgbClr val="AC86A5"/>
                </a:solidFill>
                <a:latin typeface="Arial"/>
                <a:ea typeface="Arial"/>
                <a:cs typeface="Arial"/>
                <a:sym typeface="Arial"/>
              </a:rPr>
              <a:t>di cui si è parlato in precedenza</a:t>
            </a:r>
            <a:r>
              <a:rPr b="0" i="0" lang="it-IT" sz="1800" u="non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7"/>
          <p:cNvSpPr txBox="1"/>
          <p:nvPr/>
        </p:nvSpPr>
        <p:spPr>
          <a:xfrm>
            <a:off x="323850" y="287337"/>
            <a:ext cx="8415337" cy="646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b="0" i="0" lang="it-IT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Articolo indeterminativo</a:t>
            </a:r>
            <a:endParaRPr/>
          </a:p>
        </p:txBody>
      </p:sp>
      <p:cxnSp>
        <p:nvCxnSpPr>
          <p:cNvPr id="250" name="Google Shape;250;p7"/>
          <p:cNvCxnSpPr/>
          <p:nvPr/>
        </p:nvCxnSpPr>
        <p:spPr>
          <a:xfrm>
            <a:off x="434975" y="936625"/>
            <a:ext cx="8304212" cy="0"/>
          </a:xfrm>
          <a:prstGeom prst="straightConnector1">
            <a:avLst/>
          </a:prstGeom>
          <a:noFill/>
          <a:ln cap="flat" cmpd="sng" w="9525">
            <a:solidFill>
              <a:srgbClr val="BFBFBF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251" name="Google Shape;251;p7"/>
          <p:cNvSpPr txBox="1"/>
          <p:nvPr/>
        </p:nvSpPr>
        <p:spPr>
          <a:xfrm>
            <a:off x="323850" y="6450012"/>
            <a:ext cx="5695950" cy="234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00"/>
              <a:buFont typeface="Arial"/>
              <a:buNone/>
            </a:pPr>
            <a:r>
              <a:rPr b="1" i="0" lang="it-IT" sz="1000" u="none">
                <a:solidFill>
                  <a:srgbClr val="BFBFBF"/>
                </a:solidFill>
                <a:latin typeface="Arial"/>
                <a:ea typeface="Arial"/>
                <a:cs typeface="Arial"/>
                <a:sym typeface="Arial"/>
              </a:rPr>
              <a:t>L’articolo </a:t>
            </a:r>
            <a:r>
              <a:rPr b="0" i="0" lang="it-IT" sz="1000" u="none">
                <a:solidFill>
                  <a:srgbClr val="BFBFBF"/>
                </a:solidFill>
                <a:latin typeface="Arial"/>
                <a:ea typeface="Arial"/>
                <a:cs typeface="Arial"/>
                <a:sym typeface="Arial"/>
              </a:rPr>
              <a:t>&gt; Articolo indeterminativo</a:t>
            </a:r>
            <a:endParaRPr/>
          </a:p>
        </p:txBody>
      </p:sp>
      <p:cxnSp>
        <p:nvCxnSpPr>
          <p:cNvPr id="252" name="Google Shape;252;p7"/>
          <p:cNvCxnSpPr/>
          <p:nvPr/>
        </p:nvCxnSpPr>
        <p:spPr>
          <a:xfrm>
            <a:off x="434975" y="6450012"/>
            <a:ext cx="6858000" cy="0"/>
          </a:xfrm>
          <a:prstGeom prst="straightConnector1">
            <a:avLst/>
          </a:prstGeom>
          <a:noFill/>
          <a:ln cap="flat" cmpd="sng" w="9525">
            <a:solidFill>
              <a:srgbClr val="595959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253" name="Google Shape;253;p7"/>
          <p:cNvSpPr/>
          <p:nvPr/>
        </p:nvSpPr>
        <p:spPr>
          <a:xfrm>
            <a:off x="431800" y="3244850"/>
            <a:ext cx="5588000" cy="393700"/>
          </a:xfrm>
          <a:prstGeom prst="wedgeRoundRectCallout">
            <a:avLst>
              <a:gd fmla="val 24" name="adj1"/>
              <a:gd fmla="val 15638" name="adj2"/>
              <a:gd fmla="val 0" name="adj3"/>
            </a:avLst>
          </a:prstGeom>
          <a:solidFill>
            <a:srgbClr val="E7E7E7"/>
          </a:solidFill>
          <a:ln>
            <a:noFill/>
          </a:ln>
        </p:spPr>
        <p:txBody>
          <a:bodyPr anchorCtr="0" anchor="ctr" bIns="0" lIns="91425" spcFirstLastPara="1" rIns="91425" wrap="square" tIns="0">
            <a:noAutofit/>
          </a:bodyPr>
          <a:lstStyle/>
          <a:p>
            <a:pPr indent="0" lvl="0" marL="7143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232"/>
              </a:buClr>
              <a:buSzPts val="1600"/>
              <a:buFont typeface="Arial"/>
              <a:buNone/>
            </a:pPr>
            <a:r>
              <a:rPr b="1" i="0" lang="it-IT" sz="16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Un</a:t>
            </a:r>
            <a:r>
              <a:rPr b="0" i="0" lang="it-IT" sz="16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 insetto si è posato sul mio quaderno. È </a:t>
            </a:r>
            <a:r>
              <a:rPr b="1" i="0" lang="it-IT" sz="16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una</a:t>
            </a:r>
            <a:r>
              <a:rPr b="0" i="0" lang="it-IT" sz="16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 coccinella! </a:t>
            </a:r>
            <a:endParaRPr/>
          </a:p>
        </p:txBody>
      </p:sp>
      <p:sp>
        <p:nvSpPr>
          <p:cNvPr id="254" name="Google Shape;254;p7"/>
          <p:cNvSpPr/>
          <p:nvPr/>
        </p:nvSpPr>
        <p:spPr>
          <a:xfrm>
            <a:off x="550862" y="3275012"/>
            <a:ext cx="1019175" cy="336550"/>
          </a:xfrm>
          <a:prstGeom prst="roundRect">
            <a:avLst>
              <a:gd fmla="val 4159" name="adj"/>
            </a:avLst>
          </a:prstGeom>
          <a:solidFill>
            <a:srgbClr val="AC86A5">
              <a:alpha val="2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5" name="Google Shape;255;p7"/>
          <p:cNvSpPr/>
          <p:nvPr/>
        </p:nvSpPr>
        <p:spPr>
          <a:xfrm>
            <a:off x="4470400" y="3271837"/>
            <a:ext cx="1376362" cy="336550"/>
          </a:xfrm>
          <a:prstGeom prst="roundRect">
            <a:avLst>
              <a:gd fmla="val 4159" name="adj"/>
            </a:avLst>
          </a:prstGeom>
          <a:solidFill>
            <a:srgbClr val="AC86A5">
              <a:alpha val="2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56" name="Google Shape;256;p7"/>
          <p:cNvCxnSpPr/>
          <p:nvPr/>
        </p:nvCxnSpPr>
        <p:spPr>
          <a:xfrm>
            <a:off x="1201737" y="3557587"/>
            <a:ext cx="0" cy="414337"/>
          </a:xfrm>
          <a:prstGeom prst="straightConnector1">
            <a:avLst/>
          </a:prstGeom>
          <a:noFill/>
          <a:ln cap="flat" cmpd="sng" w="25400">
            <a:solidFill>
              <a:srgbClr val="AC86A5"/>
            </a:solidFill>
            <a:prstDash val="solid"/>
            <a:miter lim="800000"/>
            <a:headEnd len="med" w="med" type="none"/>
            <a:tailEnd len="med" w="med" type="stealth"/>
          </a:ln>
        </p:spPr>
      </p:cxnSp>
      <p:sp>
        <p:nvSpPr>
          <p:cNvPr id="257" name="Google Shape;257;p7"/>
          <p:cNvSpPr txBox="1"/>
          <p:nvPr/>
        </p:nvSpPr>
        <p:spPr>
          <a:xfrm>
            <a:off x="52387" y="3887787"/>
            <a:ext cx="2297112" cy="46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b="0" i="0" lang="it-IT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non specifico </a:t>
            </a:r>
            <a:br>
              <a:rPr b="0" i="0" lang="it-IT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it-IT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quale insetto</a:t>
            </a:r>
            <a:endParaRPr/>
          </a:p>
        </p:txBody>
      </p:sp>
      <p:cxnSp>
        <p:nvCxnSpPr>
          <p:cNvPr id="258" name="Google Shape;258;p7"/>
          <p:cNvCxnSpPr/>
          <p:nvPr/>
        </p:nvCxnSpPr>
        <p:spPr>
          <a:xfrm>
            <a:off x="5057775" y="3557587"/>
            <a:ext cx="0" cy="414337"/>
          </a:xfrm>
          <a:prstGeom prst="straightConnector1">
            <a:avLst/>
          </a:prstGeom>
          <a:noFill/>
          <a:ln cap="flat" cmpd="sng" w="25400">
            <a:solidFill>
              <a:srgbClr val="AC86A5"/>
            </a:solidFill>
            <a:prstDash val="solid"/>
            <a:miter lim="800000"/>
            <a:headEnd len="med" w="med" type="none"/>
            <a:tailEnd len="med" w="med" type="stealth"/>
          </a:ln>
        </p:spPr>
      </p:cxnSp>
      <p:sp>
        <p:nvSpPr>
          <p:cNvPr id="259" name="Google Shape;259;p7"/>
          <p:cNvSpPr txBox="1"/>
          <p:nvPr/>
        </p:nvSpPr>
        <p:spPr>
          <a:xfrm>
            <a:off x="3910012" y="3886200"/>
            <a:ext cx="2297112" cy="46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b="0" i="0" lang="it-IT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una coccinella </a:t>
            </a:r>
            <a:br>
              <a:rPr b="0" i="0" lang="it-IT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it-IT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generica</a:t>
            </a:r>
            <a:endParaRPr/>
          </a:p>
        </p:txBody>
      </p:sp>
      <p:sp>
        <p:nvSpPr>
          <p:cNvPr id="260" name="Google Shape;260;p7"/>
          <p:cNvSpPr/>
          <p:nvPr/>
        </p:nvSpPr>
        <p:spPr>
          <a:xfrm>
            <a:off x="431800" y="4465637"/>
            <a:ext cx="4687887" cy="393700"/>
          </a:xfrm>
          <a:prstGeom prst="wedgeRoundRectCallout">
            <a:avLst>
              <a:gd fmla="val 24" name="adj1"/>
              <a:gd fmla="val 15638" name="adj2"/>
              <a:gd fmla="val 0" name="adj3"/>
            </a:avLst>
          </a:prstGeom>
          <a:solidFill>
            <a:srgbClr val="E7E7E7"/>
          </a:solidFill>
          <a:ln>
            <a:noFill/>
          </a:ln>
        </p:spPr>
        <p:txBody>
          <a:bodyPr anchorCtr="0" anchor="ctr" bIns="0" lIns="91425" spcFirstLastPara="1" rIns="91425" wrap="square" tIns="0">
            <a:noAutofit/>
          </a:bodyPr>
          <a:lstStyle/>
          <a:p>
            <a:pPr indent="0" lvl="0" marL="7143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232"/>
              </a:buClr>
              <a:buSzPts val="1600"/>
              <a:buFont typeface="Arial"/>
              <a:buNone/>
            </a:pPr>
            <a:r>
              <a:rPr b="0" i="0" lang="it-IT" sz="16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Robinson Crusoe naufragò su </a:t>
            </a:r>
            <a:r>
              <a:rPr b="1" i="0" lang="it-IT" sz="16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un’</a:t>
            </a:r>
            <a:r>
              <a:rPr b="0" i="0" lang="it-IT" sz="16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isola deserta.</a:t>
            </a:r>
            <a:endParaRPr/>
          </a:p>
        </p:txBody>
      </p:sp>
      <p:sp>
        <p:nvSpPr>
          <p:cNvPr id="261" name="Google Shape;261;p7"/>
          <p:cNvSpPr/>
          <p:nvPr/>
        </p:nvSpPr>
        <p:spPr>
          <a:xfrm>
            <a:off x="3352800" y="4494212"/>
            <a:ext cx="749300" cy="336550"/>
          </a:xfrm>
          <a:prstGeom prst="roundRect">
            <a:avLst>
              <a:gd fmla="val 4159" name="adj"/>
            </a:avLst>
          </a:prstGeom>
          <a:solidFill>
            <a:srgbClr val="AC86A5">
              <a:alpha val="2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62" name="Google Shape;262;p7"/>
          <p:cNvCxnSpPr/>
          <p:nvPr/>
        </p:nvCxnSpPr>
        <p:spPr>
          <a:xfrm>
            <a:off x="3827462" y="4802187"/>
            <a:ext cx="317500" cy="280987"/>
          </a:xfrm>
          <a:prstGeom prst="straightConnector1">
            <a:avLst/>
          </a:prstGeom>
          <a:noFill/>
          <a:ln cap="flat" cmpd="sng" w="25400">
            <a:solidFill>
              <a:srgbClr val="AC86A5"/>
            </a:solidFill>
            <a:prstDash val="solid"/>
            <a:miter lim="800000"/>
            <a:headEnd len="med" w="med" type="none"/>
            <a:tailEnd len="med" w="med" type="stealth"/>
          </a:ln>
        </p:spPr>
      </p:cxnSp>
      <p:sp>
        <p:nvSpPr>
          <p:cNvPr id="263" name="Google Shape;263;p7"/>
          <p:cNvSpPr txBox="1"/>
          <p:nvPr/>
        </p:nvSpPr>
        <p:spPr>
          <a:xfrm>
            <a:off x="4059237" y="4908550"/>
            <a:ext cx="1544637" cy="2778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b="0" i="0" lang="it-IT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non so quale isola</a:t>
            </a:r>
            <a:endParaRPr/>
          </a:p>
        </p:txBody>
      </p:sp>
      <p:sp>
        <p:nvSpPr>
          <p:cNvPr id="264" name="Google Shape;264;p7"/>
          <p:cNvSpPr/>
          <p:nvPr/>
        </p:nvSpPr>
        <p:spPr>
          <a:xfrm>
            <a:off x="436562" y="5273675"/>
            <a:ext cx="4106862" cy="393700"/>
          </a:xfrm>
          <a:prstGeom prst="wedgeRoundRectCallout">
            <a:avLst>
              <a:gd fmla="val 24" name="adj1"/>
              <a:gd fmla="val 15638" name="adj2"/>
              <a:gd fmla="val 0" name="adj3"/>
            </a:avLst>
          </a:prstGeom>
          <a:solidFill>
            <a:srgbClr val="E7E7E7"/>
          </a:solidFill>
          <a:ln>
            <a:noFill/>
          </a:ln>
        </p:spPr>
        <p:txBody>
          <a:bodyPr anchorCtr="0" anchor="ctr" bIns="0" lIns="91425" spcFirstLastPara="1" rIns="91425" wrap="square" tIns="0">
            <a:noAutofit/>
          </a:bodyPr>
          <a:lstStyle/>
          <a:p>
            <a:pPr indent="0" lvl="0" marL="7143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23232"/>
              </a:buClr>
              <a:buSzPts val="1600"/>
              <a:buFont typeface="Arial"/>
              <a:buNone/>
            </a:pPr>
            <a:r>
              <a:rPr b="1" i="0" lang="it-IT" sz="16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Uno</a:t>
            </a:r>
            <a:r>
              <a:rPr b="0" i="0" lang="it-IT" sz="1600" u="none">
                <a:solidFill>
                  <a:srgbClr val="323232"/>
                </a:solidFill>
                <a:latin typeface="Arial"/>
                <a:ea typeface="Arial"/>
                <a:cs typeface="Arial"/>
                <a:sym typeface="Arial"/>
              </a:rPr>
              <a:t> strano individuo si aggira sotto casa.</a:t>
            </a:r>
            <a:endParaRPr/>
          </a:p>
        </p:txBody>
      </p:sp>
      <p:cxnSp>
        <p:nvCxnSpPr>
          <p:cNvPr id="265" name="Google Shape;265;p7"/>
          <p:cNvCxnSpPr/>
          <p:nvPr/>
        </p:nvCxnSpPr>
        <p:spPr>
          <a:xfrm>
            <a:off x="1270000" y="5645150"/>
            <a:ext cx="0" cy="414337"/>
          </a:xfrm>
          <a:prstGeom prst="straightConnector1">
            <a:avLst/>
          </a:prstGeom>
          <a:noFill/>
          <a:ln cap="flat" cmpd="sng" w="25400">
            <a:solidFill>
              <a:srgbClr val="AC86A5"/>
            </a:solidFill>
            <a:prstDash val="solid"/>
            <a:miter lim="800000"/>
            <a:headEnd len="med" w="med" type="none"/>
            <a:tailEnd len="med" w="med" type="stealth"/>
          </a:ln>
        </p:spPr>
      </p:cxnSp>
      <p:sp>
        <p:nvSpPr>
          <p:cNvPr id="266" name="Google Shape;266;p7"/>
          <p:cNvSpPr txBox="1"/>
          <p:nvPr/>
        </p:nvSpPr>
        <p:spPr>
          <a:xfrm>
            <a:off x="546100" y="6027737"/>
            <a:ext cx="1447800" cy="2778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b="0" i="0" lang="it-IT" sz="1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non lo conosco</a:t>
            </a:r>
            <a:endParaRPr/>
          </a:p>
        </p:txBody>
      </p:sp>
      <p:sp>
        <p:nvSpPr>
          <p:cNvPr id="267" name="Google Shape;267;p7"/>
          <p:cNvSpPr/>
          <p:nvPr/>
        </p:nvSpPr>
        <p:spPr>
          <a:xfrm>
            <a:off x="550862" y="5302250"/>
            <a:ext cx="1106487" cy="336550"/>
          </a:xfrm>
          <a:prstGeom prst="roundRect">
            <a:avLst>
              <a:gd fmla="val 4159" name="adj"/>
            </a:avLst>
          </a:prstGeom>
          <a:solidFill>
            <a:srgbClr val="AC86A5">
              <a:alpha val="24705"/>
            </a:srgb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68" name="Google Shape;268;p7"/>
          <p:cNvGraphicFramePr/>
          <p:nvPr/>
        </p:nvGraphicFramePr>
        <p:xfrm>
          <a:off x="434975" y="11334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{02311D79-0F0A-4482-B1F8-BBDB5D84F392}</a:tableStyleId>
              </a:tblPr>
              <a:tblGrid>
                <a:gridCol w="1344600"/>
                <a:gridCol w="1739900"/>
              </a:tblGrid>
              <a:tr h="4270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75" marL="9147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C86A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it-IT" sz="1400" u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singolare</a:t>
                      </a:r>
                      <a:endParaRPr/>
                    </a:p>
                  </a:txBody>
                  <a:tcPr marT="45725" marB="45725" marR="91475" marL="91475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C86A5"/>
                    </a:solidFill>
                  </a:tcPr>
                </a:tc>
              </a:tr>
              <a:tr h="5381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it-IT" sz="1400" u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maschile</a:t>
                      </a:r>
                      <a:endParaRPr/>
                    </a:p>
                  </a:txBody>
                  <a:tcPr marT="45725" marB="45725" marR="91475" marL="9147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C86A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400"/>
                        <a:buFont typeface="Arial"/>
                        <a:buNone/>
                      </a:pPr>
                      <a:r>
                        <a:rPr b="1" i="0" lang="it-IT" sz="14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UN, UNO</a:t>
                      </a:r>
                      <a:endParaRPr/>
                    </a:p>
                  </a:txBody>
                  <a:tcPr marT="45725" marB="45725" marR="91500" marL="915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DCDB"/>
                    </a:solidFill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it-IT" sz="1400" u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femminile</a:t>
                      </a:r>
                      <a:endParaRPr/>
                    </a:p>
                  </a:txBody>
                  <a:tcPr marT="45725" marB="45725" marR="91475" marL="9147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C86A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400"/>
                        <a:buFont typeface="Arial"/>
                        <a:buNone/>
                      </a:pPr>
                      <a:r>
                        <a:rPr b="1" i="0" lang="it-IT" sz="14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UNA, UN’</a:t>
                      </a:r>
                      <a:endParaRPr/>
                    </a:p>
                  </a:txBody>
                  <a:tcPr marT="45725" marB="45725" marR="91500" marL="9150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DCDB"/>
                    </a:solidFill>
                  </a:tcPr>
                </a:tc>
              </a:tr>
            </a:tbl>
          </a:graphicData>
        </a:graphic>
      </p:graphicFrame>
      <p:sp>
        <p:nvSpPr>
          <p:cNvPr id="269" name="Google Shape;269;p7"/>
          <p:cNvSpPr txBox="1"/>
          <p:nvPr/>
        </p:nvSpPr>
        <p:spPr>
          <a:xfrm>
            <a:off x="333375" y="2784475"/>
            <a:ext cx="8405812" cy="392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D9D9D9"/>
              </a:buClr>
              <a:buSzPts val="1800"/>
              <a:buFont typeface="Arial"/>
              <a:buNone/>
            </a:pPr>
            <a:r>
              <a:rPr b="0" i="0" lang="it-IT" sz="1800" u="non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Si usa prima di un nome che indica persone, cose o fatti </a:t>
            </a:r>
            <a:r>
              <a:rPr b="1" i="0" lang="it-IT" sz="1800" u="none">
                <a:solidFill>
                  <a:srgbClr val="AC86A5"/>
                </a:solidFill>
                <a:latin typeface="Arial"/>
                <a:ea typeface="Arial"/>
                <a:cs typeface="Arial"/>
                <a:sym typeface="Arial"/>
              </a:rPr>
              <a:t>generici</a:t>
            </a:r>
            <a:r>
              <a:rPr b="0" i="0" lang="it-IT" sz="1800" u="non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 o </a:t>
            </a:r>
            <a:r>
              <a:rPr b="1" i="0" lang="it-IT" sz="1800" u="none">
                <a:solidFill>
                  <a:srgbClr val="AC86A5"/>
                </a:solidFill>
                <a:latin typeface="Arial"/>
                <a:ea typeface="Arial"/>
                <a:cs typeface="Arial"/>
                <a:sym typeface="Arial"/>
              </a:rPr>
              <a:t>sconosciuti</a:t>
            </a:r>
            <a:r>
              <a:rPr b="0" i="0" lang="it-IT" sz="1800" u="non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8"/>
          <p:cNvSpPr txBox="1"/>
          <p:nvPr/>
        </p:nvSpPr>
        <p:spPr>
          <a:xfrm>
            <a:off x="323850" y="287337"/>
            <a:ext cx="8415337" cy="646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rPr b="0" i="0" lang="it-IT" sz="36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Quando si usa</a:t>
            </a:r>
            <a:endParaRPr/>
          </a:p>
        </p:txBody>
      </p:sp>
      <p:cxnSp>
        <p:nvCxnSpPr>
          <p:cNvPr id="275" name="Google Shape;275;p8"/>
          <p:cNvCxnSpPr/>
          <p:nvPr/>
        </p:nvCxnSpPr>
        <p:spPr>
          <a:xfrm>
            <a:off x="434975" y="936625"/>
            <a:ext cx="8304212" cy="0"/>
          </a:xfrm>
          <a:prstGeom prst="straightConnector1">
            <a:avLst/>
          </a:prstGeom>
          <a:noFill/>
          <a:ln cap="flat" cmpd="sng" w="9525">
            <a:solidFill>
              <a:srgbClr val="BFBFBF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276" name="Google Shape;276;p8"/>
          <p:cNvSpPr txBox="1"/>
          <p:nvPr/>
        </p:nvSpPr>
        <p:spPr>
          <a:xfrm>
            <a:off x="323850" y="6450012"/>
            <a:ext cx="5695950" cy="234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00"/>
              <a:buFont typeface="Arial"/>
              <a:buNone/>
            </a:pPr>
            <a:r>
              <a:rPr b="1" i="0" lang="it-IT" sz="1000" u="none">
                <a:solidFill>
                  <a:srgbClr val="BFBFBF"/>
                </a:solidFill>
                <a:latin typeface="Arial"/>
                <a:ea typeface="Arial"/>
                <a:cs typeface="Arial"/>
                <a:sym typeface="Arial"/>
              </a:rPr>
              <a:t>L’articolo </a:t>
            </a:r>
            <a:r>
              <a:rPr b="0" i="0" lang="it-IT" sz="1000" u="none">
                <a:solidFill>
                  <a:srgbClr val="BFBFBF"/>
                </a:solidFill>
                <a:latin typeface="Arial"/>
                <a:ea typeface="Arial"/>
                <a:cs typeface="Arial"/>
                <a:sym typeface="Arial"/>
              </a:rPr>
              <a:t>&gt; Quando si usa</a:t>
            </a:r>
            <a:endParaRPr/>
          </a:p>
        </p:txBody>
      </p:sp>
      <p:cxnSp>
        <p:nvCxnSpPr>
          <p:cNvPr id="277" name="Google Shape;277;p8"/>
          <p:cNvCxnSpPr/>
          <p:nvPr/>
        </p:nvCxnSpPr>
        <p:spPr>
          <a:xfrm>
            <a:off x="434975" y="6450012"/>
            <a:ext cx="6858000" cy="0"/>
          </a:xfrm>
          <a:prstGeom prst="straightConnector1">
            <a:avLst/>
          </a:prstGeom>
          <a:noFill/>
          <a:ln cap="flat" cmpd="sng" w="9525">
            <a:solidFill>
              <a:srgbClr val="595959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278" name="Google Shape;278;p8"/>
          <p:cNvSpPr txBox="1"/>
          <p:nvPr/>
        </p:nvSpPr>
        <p:spPr>
          <a:xfrm>
            <a:off x="76200" y="1108075"/>
            <a:ext cx="8662987" cy="392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250825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AC86A5"/>
              </a:buClr>
              <a:buSzPts val="1800"/>
              <a:buFont typeface="Arial"/>
              <a:buNone/>
            </a:pPr>
            <a:r>
              <a:rPr b="1" i="0" lang="it-IT" sz="1800" u="none">
                <a:solidFill>
                  <a:srgbClr val="AC86A5"/>
                </a:solidFill>
                <a:latin typeface="Arial"/>
                <a:ea typeface="Arial"/>
                <a:cs typeface="Arial"/>
                <a:sym typeface="Arial"/>
              </a:rPr>
              <a:t>LO</a:t>
            </a:r>
            <a:r>
              <a:rPr b="0" i="0" lang="it-IT" sz="1800" u="non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 e </a:t>
            </a:r>
            <a:r>
              <a:rPr b="1" i="0" lang="it-IT" sz="1800" u="none">
                <a:solidFill>
                  <a:srgbClr val="AC86A5"/>
                </a:solidFill>
                <a:latin typeface="Arial"/>
                <a:ea typeface="Arial"/>
                <a:cs typeface="Arial"/>
                <a:sym typeface="Arial"/>
              </a:rPr>
              <a:t>GLI</a:t>
            </a:r>
            <a:r>
              <a:rPr b="0" i="0" lang="it-IT" sz="1800" u="non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b="1" i="0" lang="it-IT" sz="1800" u="none">
                <a:solidFill>
                  <a:srgbClr val="AC86A5"/>
                </a:solidFill>
                <a:latin typeface="Arial"/>
                <a:ea typeface="Arial"/>
                <a:cs typeface="Arial"/>
                <a:sym typeface="Arial"/>
              </a:rPr>
              <a:t>UNO</a:t>
            </a:r>
            <a:r>
              <a:rPr b="1" i="0" lang="it-IT" sz="1800" u="non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it-IT" sz="1800" u="non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si usano prima dei </a:t>
            </a:r>
            <a:r>
              <a:rPr b="1" i="0" lang="it-IT" sz="1800" u="none">
                <a:solidFill>
                  <a:srgbClr val="AC86A5"/>
                </a:solidFill>
                <a:latin typeface="Arial"/>
                <a:ea typeface="Arial"/>
                <a:cs typeface="Arial"/>
                <a:sym typeface="Arial"/>
              </a:rPr>
              <a:t>nomi maschili </a:t>
            </a:r>
            <a:r>
              <a:rPr b="0" i="0" lang="it-IT" sz="1800" u="none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rPr>
              <a:t>che iniziano con: </a:t>
            </a:r>
            <a:endParaRPr/>
          </a:p>
        </p:txBody>
      </p:sp>
      <p:graphicFrame>
        <p:nvGraphicFramePr>
          <p:cNvPr id="279" name="Google Shape;279;p8"/>
          <p:cNvGraphicFramePr/>
          <p:nvPr/>
        </p:nvGraphicFramePr>
        <p:xfrm>
          <a:off x="1092200" y="1541462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{02311D79-0F0A-4482-B1F8-BBDB5D84F392}</a:tableStyleId>
              </a:tblPr>
              <a:tblGrid>
                <a:gridCol w="1714500"/>
                <a:gridCol w="1714500"/>
                <a:gridCol w="1714500"/>
                <a:gridCol w="1714500"/>
              </a:tblGrid>
              <a:tr h="1166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100"/>
                        <a:buFont typeface="Arial"/>
                        <a:buNone/>
                      </a:pPr>
                      <a:r>
                        <a:rPr b="1" i="0" lang="it-IT" sz="1100" u="non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VOCALE </a:t>
                      </a:r>
                      <a:endParaRPr/>
                    </a:p>
                  </a:txBody>
                  <a:tcPr marT="46775" marB="0" marR="91450" marL="9145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C86A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l’o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mbrello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l’a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rco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l’e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lefante</a:t>
                      </a:r>
                      <a:endParaRPr/>
                    </a:p>
                  </a:txBody>
                  <a:tcPr marT="0" marB="0" marR="91450" marL="9145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C6D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gli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mbrelli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gli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rchi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gli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lefanti</a:t>
                      </a:r>
                      <a:endParaRPr/>
                    </a:p>
                  </a:txBody>
                  <a:tcPr marT="0" marB="0" marR="91450" marL="9145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C6D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un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mbrello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un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rco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un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lefante</a:t>
                      </a:r>
                      <a:endParaRPr/>
                    </a:p>
                  </a:txBody>
                  <a:tcPr marT="0" marB="0" marR="91450" marL="9145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C6D1"/>
                    </a:solidFill>
                  </a:tcPr>
                </a:tc>
              </a:tr>
              <a:tr h="1166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100"/>
                        <a:buFont typeface="Arial"/>
                        <a:buNone/>
                      </a:pPr>
                      <a:r>
                        <a:rPr b="1" i="0" lang="it-IT" sz="1100" u="non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 + CONSONANTE</a:t>
                      </a:r>
                      <a:endParaRPr/>
                    </a:p>
                  </a:txBody>
                  <a:tcPr marT="46775" marB="0" marR="91450" marL="9145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C86A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lo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ivale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lo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sc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oiattolo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lo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sf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orzo</a:t>
                      </a:r>
                      <a:endParaRPr/>
                    </a:p>
                  </a:txBody>
                  <a:tcPr marT="0" marB="0" marR="91450" marL="9145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gli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ivali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gli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sc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oiattoli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gli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sf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orzi</a:t>
                      </a:r>
                      <a:endParaRPr/>
                    </a:p>
                  </a:txBody>
                  <a:tcPr marT="0" marB="0" marR="91450" marL="9145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uno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ivale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uno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sc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oiattolo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uno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sf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orzo</a:t>
                      </a:r>
                      <a:endParaRPr/>
                    </a:p>
                  </a:txBody>
                  <a:tcPr marT="0" marB="0" marR="91450" marL="9145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</a:tr>
              <a:tr h="1166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100"/>
                        <a:buFont typeface="Arial"/>
                        <a:buNone/>
                      </a:pPr>
                      <a:r>
                        <a:rPr b="1" i="0" lang="it-IT" sz="1100" u="non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GN, PN, PS</a:t>
                      </a:r>
                      <a:endParaRPr/>
                    </a:p>
                  </a:txBody>
                  <a:tcPr marT="46775" marB="0" marR="91450" marL="9145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C86A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lo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gn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omo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lo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pn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eumatico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lo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ps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icologo</a:t>
                      </a:r>
                      <a:endParaRPr/>
                    </a:p>
                  </a:txBody>
                  <a:tcPr marT="0" marB="0" marR="91450" marL="9145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C6D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gli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gn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omi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gli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pn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eumatici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gli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ps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icologi</a:t>
                      </a:r>
                      <a:endParaRPr/>
                    </a:p>
                  </a:txBody>
                  <a:tcPr marT="0" marB="0" marR="91450" marL="9145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C6D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uno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gn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omo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uno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pn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eumatico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uno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ps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icologo</a:t>
                      </a:r>
                      <a:endParaRPr/>
                    </a:p>
                  </a:txBody>
                  <a:tcPr marT="0" marB="0" marR="91450" marL="9145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C6D1"/>
                    </a:solidFill>
                  </a:tcPr>
                </a:tc>
              </a:tr>
              <a:tr h="11668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100"/>
                        <a:buFont typeface="Arial"/>
                        <a:buNone/>
                      </a:pPr>
                      <a:r>
                        <a:rPr b="1" i="0" lang="it-IT" sz="1100" u="none">
                          <a:solidFill>
                            <a:schemeClr val="lt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X, Y, Z</a:t>
                      </a:r>
                      <a:endParaRPr/>
                    </a:p>
                  </a:txBody>
                  <a:tcPr marT="46775" marB="0" marR="91450" marL="9145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C86A5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lo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x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ilofono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lo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y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ogurt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lo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z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aino</a:t>
                      </a:r>
                      <a:endParaRPr/>
                    </a:p>
                  </a:txBody>
                  <a:tcPr marT="0" marB="0" marR="91450" marL="9145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gli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x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ilofoni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gli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y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ogurt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gli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z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aini</a:t>
                      </a:r>
                      <a:endParaRPr/>
                    </a:p>
                  </a:txBody>
                  <a:tcPr marT="0" marB="0" marR="91450" marL="9145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uno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x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ilofono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uno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y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ogurt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uno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</a:t>
                      </a: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z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aino</a:t>
                      </a:r>
                      <a:endParaRPr/>
                    </a:p>
                  </a:txBody>
                  <a:tcPr marT="0" marB="0" marR="91450" marL="91450" anchor="ctr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280" name="Google Shape;280;p8"/>
          <p:cNvSpPr/>
          <p:nvPr/>
        </p:nvSpPr>
        <p:spPr>
          <a:xfrm>
            <a:off x="323850" y="1892300"/>
            <a:ext cx="2347912" cy="719137"/>
          </a:xfrm>
          <a:prstGeom prst="wedgeRoundRectCallout">
            <a:avLst>
              <a:gd fmla="val 23520" name="adj1"/>
              <a:gd fmla="val 19458" name="adj2"/>
              <a:gd fmla="val 0" name="adj3"/>
            </a:avLst>
          </a:prstGeom>
          <a:solidFill>
            <a:srgbClr val="E7E7E7"/>
          </a:solidFill>
          <a:ln>
            <a:noFill/>
          </a:ln>
        </p:spPr>
        <p:txBody>
          <a:bodyPr anchorCtr="0" anchor="ctr" bIns="45700" lIns="0" spcFirstLastPara="1" rIns="91425" wrap="square" tIns="0">
            <a:noAutofit/>
          </a:bodyPr>
          <a:lstStyle/>
          <a:p>
            <a:pPr indent="0" lvl="0" marL="71437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000"/>
              <a:buFont typeface="Arial"/>
              <a:buNone/>
            </a:pPr>
            <a:r>
              <a:rPr b="1" i="0" lang="it-IT" sz="100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LO si apostrofa </a:t>
            </a:r>
            <a:r>
              <a:rPr b="0" i="0" lang="it-IT" sz="100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e </a:t>
            </a:r>
            <a:r>
              <a:rPr b="1" i="0" lang="it-IT" sz="100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diventa L’</a:t>
            </a:r>
            <a:r>
              <a:rPr b="0" i="0" lang="it-IT" sz="100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1" lang="it-IT" sz="100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perché lo ombrello, lo arco, lo elefante </a:t>
            </a:r>
            <a:r>
              <a:rPr b="0" i="0" lang="it-IT" sz="100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sono difficili da pronunciare</a:t>
            </a:r>
            <a:endParaRPr/>
          </a:p>
        </p:txBody>
      </p:sp>
      <p:sp>
        <p:nvSpPr>
          <p:cNvPr id="281" name="Google Shape;281;p8"/>
          <p:cNvSpPr/>
          <p:nvPr/>
        </p:nvSpPr>
        <p:spPr>
          <a:xfrm>
            <a:off x="7515225" y="2098675"/>
            <a:ext cx="1279525" cy="1025525"/>
          </a:xfrm>
          <a:prstGeom prst="wedgeRoundRectCallout">
            <a:avLst>
              <a:gd fmla="val -3826" name="adj1"/>
              <a:gd fmla="val 2293" name="adj2"/>
              <a:gd fmla="val 0" name="adj3"/>
            </a:avLst>
          </a:prstGeom>
          <a:solidFill>
            <a:srgbClr val="E7E7E7"/>
          </a:solidFill>
          <a:ln>
            <a:noFill/>
          </a:ln>
        </p:spPr>
        <p:txBody>
          <a:bodyPr anchorCtr="0" anchor="ctr" bIns="45700" lIns="91425" spcFirstLastPara="1" rIns="91425" wrap="square" tIns="0">
            <a:noAutofit/>
          </a:bodyPr>
          <a:lstStyle/>
          <a:p>
            <a:pPr indent="0" lvl="0" marL="71437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000"/>
              <a:buFont typeface="Arial"/>
              <a:buNone/>
            </a:pPr>
            <a:r>
              <a:rPr b="1" i="0" lang="it-IT" sz="100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UNO</a:t>
            </a:r>
            <a:r>
              <a:rPr b="0" i="1" lang="it-IT" sz="100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it-IT" sz="100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si</a:t>
            </a:r>
            <a:r>
              <a:rPr b="0" i="1" lang="it-IT" sz="100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it-IT" sz="100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trasforma in </a:t>
            </a:r>
            <a:endParaRPr/>
          </a:p>
          <a:p>
            <a:pPr indent="0" lvl="0" marL="71437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000"/>
              <a:buFont typeface="Arial"/>
              <a:buNone/>
            </a:pPr>
            <a:r>
              <a:rPr b="1" i="0" lang="it-IT" sz="100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UN</a:t>
            </a:r>
            <a:r>
              <a:rPr b="0" i="1" lang="it-IT" sz="100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it-IT" sz="100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ma</a:t>
            </a:r>
            <a:r>
              <a:rPr b="0" i="1" lang="it-IT" sz="100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it-IT" sz="100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non </a:t>
            </a:r>
            <a:endParaRPr/>
          </a:p>
          <a:p>
            <a:pPr indent="0" lvl="0" marL="71437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000"/>
              <a:buFont typeface="Arial"/>
              <a:buNone/>
            </a:pPr>
            <a:r>
              <a:rPr b="1" i="0" lang="it-IT" sz="100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si apostrofa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9"/>
          <p:cNvSpPr txBox="1"/>
          <p:nvPr/>
        </p:nvSpPr>
        <p:spPr>
          <a:xfrm>
            <a:off x="323850" y="287337"/>
            <a:ext cx="8415337" cy="646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Arial"/>
              <a:buNone/>
            </a:pPr>
            <a:r>
              <a:rPr b="0" i="0" lang="it-IT" sz="3600" u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Quando si usa</a:t>
            </a:r>
            <a:endParaRPr/>
          </a:p>
        </p:txBody>
      </p:sp>
      <p:cxnSp>
        <p:nvCxnSpPr>
          <p:cNvPr id="287" name="Google Shape;287;p9"/>
          <p:cNvCxnSpPr/>
          <p:nvPr/>
        </p:nvCxnSpPr>
        <p:spPr>
          <a:xfrm>
            <a:off x="434975" y="936625"/>
            <a:ext cx="8304212" cy="0"/>
          </a:xfrm>
          <a:prstGeom prst="straightConnector1">
            <a:avLst/>
          </a:prstGeom>
          <a:noFill/>
          <a:ln cap="flat" cmpd="sng" w="9525">
            <a:solidFill>
              <a:srgbClr val="BFBFBF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288" name="Google Shape;288;p9"/>
          <p:cNvSpPr txBox="1"/>
          <p:nvPr/>
        </p:nvSpPr>
        <p:spPr>
          <a:xfrm>
            <a:off x="323850" y="6450012"/>
            <a:ext cx="5695950" cy="234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BFBF"/>
              </a:buClr>
              <a:buSzPts val="1000"/>
              <a:buFont typeface="Arial"/>
              <a:buNone/>
            </a:pPr>
            <a:r>
              <a:rPr b="1" i="0" lang="it-IT" sz="1000" u="none">
                <a:solidFill>
                  <a:srgbClr val="BFBFBF"/>
                </a:solidFill>
                <a:latin typeface="Arial"/>
                <a:ea typeface="Arial"/>
                <a:cs typeface="Arial"/>
                <a:sym typeface="Arial"/>
              </a:rPr>
              <a:t>L’articolo </a:t>
            </a:r>
            <a:r>
              <a:rPr b="0" i="0" lang="it-IT" sz="1000" u="none">
                <a:solidFill>
                  <a:srgbClr val="BFBFBF"/>
                </a:solidFill>
                <a:latin typeface="Arial"/>
                <a:ea typeface="Arial"/>
                <a:cs typeface="Arial"/>
                <a:sym typeface="Arial"/>
              </a:rPr>
              <a:t>&gt; Quando si usa</a:t>
            </a:r>
            <a:endParaRPr/>
          </a:p>
        </p:txBody>
      </p:sp>
      <p:cxnSp>
        <p:nvCxnSpPr>
          <p:cNvPr id="289" name="Google Shape;289;p9"/>
          <p:cNvCxnSpPr/>
          <p:nvPr/>
        </p:nvCxnSpPr>
        <p:spPr>
          <a:xfrm>
            <a:off x="434975" y="6450012"/>
            <a:ext cx="6858000" cy="0"/>
          </a:xfrm>
          <a:prstGeom prst="straightConnector1">
            <a:avLst/>
          </a:prstGeom>
          <a:noFill/>
          <a:ln cap="flat" cmpd="sng" w="9525">
            <a:solidFill>
              <a:srgbClr val="595959"/>
            </a:solidFill>
            <a:prstDash val="solid"/>
            <a:miter lim="800000"/>
            <a:headEnd len="med" w="med" type="none"/>
            <a:tailEnd len="med" w="med" type="none"/>
          </a:ln>
        </p:spPr>
      </p:cxnSp>
      <p:graphicFrame>
        <p:nvGraphicFramePr>
          <p:cNvPr id="290" name="Google Shape;290;p9"/>
          <p:cNvGraphicFramePr/>
          <p:nvPr/>
        </p:nvGraphicFramePr>
        <p:xfrm>
          <a:off x="2435225" y="12795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{02311D79-0F0A-4482-B1F8-BBDB5D84F392}</a:tableStyleId>
              </a:tblPr>
              <a:tblGrid>
                <a:gridCol w="1262050"/>
                <a:gridCol w="1263650"/>
                <a:gridCol w="1262050"/>
              </a:tblGrid>
              <a:tr h="320675">
                <a:tc gridSpan="3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100"/>
                        <a:buFont typeface="Arial"/>
                        <a:buNone/>
                      </a:pPr>
                      <a:r>
                        <a:rPr b="1" i="0" lang="it-IT" sz="1100" u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UNA</a:t>
                      </a:r>
                      <a:r>
                        <a:rPr b="0" i="0" lang="it-IT" sz="1100" u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, </a:t>
                      </a:r>
                      <a:r>
                        <a:rPr b="1" i="0" lang="it-IT" sz="1100" u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LA</a:t>
                      </a:r>
                      <a:r>
                        <a:rPr b="0" i="0" lang="it-IT" sz="1100" u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e </a:t>
                      </a:r>
                      <a:r>
                        <a:rPr b="1" i="0" lang="it-IT" sz="1100" u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LE</a:t>
                      </a:r>
                      <a:r>
                        <a:rPr b="0" i="0" lang="it-IT" sz="1100" u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si usano davanti ai nomi femminili:</a:t>
                      </a:r>
                      <a:endParaRPr/>
                    </a:p>
                  </a:txBody>
                  <a:tcPr marT="0" marB="0" marR="91450" marL="914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C86A5"/>
                    </a:solidFill>
                  </a:tcPr>
                </a:tc>
                <a:tc hMerge="1"/>
                <a:tc hMerge="1"/>
              </a:tr>
              <a:tr h="3206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una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casa</a:t>
                      </a:r>
                      <a:endParaRPr/>
                    </a:p>
                  </a:txBody>
                  <a:tcPr marT="46725" marB="0" marR="91450" marL="9145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C6D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la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casa</a:t>
                      </a:r>
                      <a:endParaRPr/>
                    </a:p>
                  </a:txBody>
                  <a:tcPr marT="46725" marB="0" marR="91450" marL="91450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C6D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le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case</a:t>
                      </a:r>
                      <a:endParaRPr/>
                    </a:p>
                  </a:txBody>
                  <a:tcPr marT="46725" marB="0" marR="91450" marL="91450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C6D1"/>
                    </a:solidFill>
                  </a:tcPr>
                </a:tc>
              </a:tr>
              <a:tr h="287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una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volpe</a:t>
                      </a:r>
                      <a:endParaRPr/>
                    </a:p>
                  </a:txBody>
                  <a:tcPr marT="46725" marB="0" marR="91450" marL="9145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la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volpe</a:t>
                      </a:r>
                      <a:endParaRPr/>
                    </a:p>
                  </a:txBody>
                  <a:tcPr marT="46725" marB="0" marR="91450" marL="91450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le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volpi</a:t>
                      </a:r>
                      <a:endParaRPr/>
                    </a:p>
                  </a:txBody>
                  <a:tcPr marT="46725" marB="0" marR="91450" marL="91450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</a:tr>
              <a:tr h="287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una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mano</a:t>
                      </a:r>
                      <a:endParaRPr/>
                    </a:p>
                  </a:txBody>
                  <a:tcPr marT="46725" marB="0" marR="91450" marL="9145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C6D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la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mano</a:t>
                      </a:r>
                      <a:endParaRPr/>
                    </a:p>
                  </a:txBody>
                  <a:tcPr marT="46725" marB="0" marR="91450" marL="91450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C6D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le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mani</a:t>
                      </a:r>
                      <a:endParaRPr/>
                    </a:p>
                  </a:txBody>
                  <a:tcPr marT="46725" marB="0" marR="91450" marL="91450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C6D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91" name="Google Shape;291;p9"/>
          <p:cNvGraphicFramePr/>
          <p:nvPr/>
        </p:nvGraphicFramePr>
        <p:xfrm>
          <a:off x="2435225" y="28416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{02311D79-0F0A-4482-B1F8-BBDB5D84F392}</a:tableStyleId>
              </a:tblPr>
              <a:tblGrid>
                <a:gridCol w="1262050"/>
                <a:gridCol w="1263650"/>
                <a:gridCol w="1262050"/>
              </a:tblGrid>
              <a:tr h="452425">
                <a:tc gridSpan="3"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100"/>
                        <a:buFont typeface="Arial"/>
                        <a:buNone/>
                      </a:pPr>
                      <a:r>
                        <a:rPr b="1" i="0" lang="it-IT" sz="1100" u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UNA </a:t>
                      </a:r>
                      <a:r>
                        <a:rPr b="0" i="0" lang="it-IT" sz="1100" u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 </a:t>
                      </a:r>
                      <a:r>
                        <a:rPr b="1" i="0" lang="it-IT" sz="1100" u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LA</a:t>
                      </a:r>
                      <a:r>
                        <a:rPr b="0" i="0" lang="it-IT" sz="1100" u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diventano </a:t>
                      </a:r>
                      <a:r>
                        <a:rPr b="1" i="0" lang="it-IT" sz="1100" u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UN’</a:t>
                      </a:r>
                      <a:r>
                        <a:rPr b="0" i="0" lang="it-IT" sz="1100" u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e </a:t>
                      </a:r>
                      <a:r>
                        <a:rPr b="1" i="0" lang="it-IT" sz="1100" u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L’</a:t>
                      </a:r>
                      <a:r>
                        <a:rPr b="0" i="0" lang="it-IT" sz="1100" u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quando</a:t>
                      </a:r>
                      <a:br>
                        <a:rPr b="0" i="0" lang="it-IT" sz="1100" u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r>
                        <a:rPr b="0" i="0" lang="it-IT" sz="1100" u="none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il nome femminile inizia con vocale:</a:t>
                      </a:r>
                      <a:endParaRPr/>
                    </a:p>
                  </a:txBody>
                  <a:tcPr marT="46700" marB="0" marR="91450" marL="9145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AC86A5"/>
                    </a:solidFill>
                  </a:tcPr>
                </a:tc>
                <a:tc hMerge="1"/>
                <a:tc hMerge="1"/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un’ amica</a:t>
                      </a:r>
                      <a:endParaRPr/>
                    </a:p>
                  </a:txBody>
                  <a:tcPr marT="46700" marB="0" marR="91450" marL="9145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C6D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l’a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mica</a:t>
                      </a:r>
                      <a:endParaRPr/>
                    </a:p>
                  </a:txBody>
                  <a:tcPr marT="46700" marB="0" marR="91450" marL="91450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C6D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le 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amiche</a:t>
                      </a:r>
                      <a:endParaRPr/>
                    </a:p>
                  </a:txBody>
                  <a:tcPr marT="46700" marB="0" marR="91450" marL="91450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C6D1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un’ e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lica</a:t>
                      </a:r>
                      <a:endParaRPr/>
                    </a:p>
                  </a:txBody>
                  <a:tcPr marT="46700" marB="0" marR="91450" marL="9145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l’ e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lica</a:t>
                      </a:r>
                      <a:endParaRPr/>
                    </a:p>
                  </a:txBody>
                  <a:tcPr marT="46700" marB="0" marR="91450" marL="91450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le 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eliche</a:t>
                      </a:r>
                      <a:endParaRPr/>
                    </a:p>
                  </a:txBody>
                  <a:tcPr marT="46700" marB="0" marR="91450" marL="91450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E7E7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un’ o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rca</a:t>
                      </a:r>
                      <a:endParaRPr/>
                    </a:p>
                  </a:txBody>
                  <a:tcPr marT="46700" marB="0" marR="91450" marL="91450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C6D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l’ o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rca</a:t>
                      </a:r>
                      <a:endParaRPr/>
                    </a:p>
                  </a:txBody>
                  <a:tcPr marT="46700" marB="0" marR="91450" marL="91450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C6D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404040"/>
                        </a:buClr>
                        <a:buSzPts val="1200"/>
                        <a:buFont typeface="Arial"/>
                        <a:buNone/>
                      </a:pPr>
                      <a:r>
                        <a:rPr b="1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le </a:t>
                      </a:r>
                      <a:r>
                        <a:rPr b="0" i="0" lang="it-IT" sz="1200" u="none">
                          <a:solidFill>
                            <a:srgbClr val="40404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orche</a:t>
                      </a:r>
                      <a:endParaRPr/>
                    </a:p>
                  </a:txBody>
                  <a:tcPr marT="46700" marB="0" marR="91450" marL="91450">
                    <a:lnL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C6D1"/>
                    </a:solidFill>
                  </a:tcPr>
                </a:tc>
              </a:tr>
            </a:tbl>
          </a:graphicData>
        </a:graphic>
      </p:graphicFrame>
      <p:sp>
        <p:nvSpPr>
          <p:cNvPr id="292" name="Google Shape;292;p9"/>
          <p:cNvSpPr/>
          <p:nvPr/>
        </p:nvSpPr>
        <p:spPr>
          <a:xfrm>
            <a:off x="6311900" y="3500437"/>
            <a:ext cx="981075" cy="676275"/>
          </a:xfrm>
          <a:prstGeom prst="wedgeRoundRectCallout">
            <a:avLst>
              <a:gd fmla="val -4061" name="adj1"/>
              <a:gd fmla="val 3656" name="adj2"/>
              <a:gd fmla="val 0" name="adj3"/>
            </a:avLst>
          </a:prstGeom>
          <a:solidFill>
            <a:srgbClr val="E7E7E7"/>
          </a:solidFill>
          <a:ln>
            <a:noFill/>
          </a:ln>
        </p:spPr>
        <p:txBody>
          <a:bodyPr anchorCtr="0" anchor="ctr" bIns="45700" lIns="91425" spcFirstLastPara="1" rIns="91425" wrap="square" tIns="0">
            <a:noAutofit/>
          </a:bodyPr>
          <a:lstStyle/>
          <a:p>
            <a:pPr indent="0" lvl="0" marL="71437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1000"/>
              <a:buFont typeface="Arial"/>
              <a:buNone/>
            </a:pPr>
            <a:r>
              <a:rPr b="1" i="0" lang="it-IT" sz="100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LE</a:t>
            </a:r>
            <a:r>
              <a:rPr b="0" i="0" lang="it-IT" sz="1000" u="non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 non si apostrofa</a:t>
            </a:r>
            <a:endParaRPr/>
          </a:p>
        </p:txBody>
      </p:sp>
      <p:grpSp>
        <p:nvGrpSpPr>
          <p:cNvPr id="293" name="Google Shape;293;p9"/>
          <p:cNvGrpSpPr/>
          <p:nvPr/>
        </p:nvGrpSpPr>
        <p:grpSpPr>
          <a:xfrm>
            <a:off x="2435225" y="4610100"/>
            <a:ext cx="3787775" cy="1631950"/>
            <a:chOff x="1560976" y="4582788"/>
            <a:chExt cx="3786865" cy="1632171"/>
          </a:xfrm>
        </p:grpSpPr>
        <p:sp>
          <p:nvSpPr>
            <p:cNvPr id="294" name="Google Shape;294;p9"/>
            <p:cNvSpPr/>
            <p:nvPr/>
          </p:nvSpPr>
          <p:spPr>
            <a:xfrm>
              <a:off x="1560976" y="4582788"/>
              <a:ext cx="3786865" cy="1632171"/>
            </a:xfrm>
            <a:prstGeom prst="roundRect">
              <a:avLst>
                <a:gd fmla="val 2661" name="adj"/>
              </a:avLst>
            </a:prstGeom>
            <a:solidFill>
              <a:srgbClr val="F2DCDB"/>
            </a:solidFill>
            <a:ln cap="flat" cmpd="sng" w="28575">
              <a:solidFill>
                <a:srgbClr val="40404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142875" marR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r>
                <a:t/>
              </a:r>
              <a:endParaRPr b="0" i="0" sz="12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142875" marR="0" rtl="0" algn="l">
                <a:lnSpc>
                  <a:spcPct val="120000"/>
                </a:lnSpc>
                <a:spcBef>
                  <a:spcPts val="60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r>
                <a:t/>
              </a:r>
              <a:endParaRPr b="0" i="0" sz="1200" u="none" cap="none" strike="noStrike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142875" marR="0" rtl="0" algn="l">
                <a:lnSpc>
                  <a:spcPct val="12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FF0000"/>
                </a:buClr>
                <a:buSzPts val="1200"/>
                <a:buFont typeface="Arial"/>
                <a:buNone/>
              </a:pPr>
              <a:r>
                <a:rPr b="1" i="0" lang="it-IT" sz="1200" u="none" cap="none" strike="noStrike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Davanti ai nomi maschili </a:t>
              </a:r>
              <a:r>
                <a:rPr b="0" i="0" lang="it-IT" sz="1200" u="none" cap="none" strike="noStrike">
                  <a:solidFill>
                    <a:srgbClr val="404040"/>
                  </a:solidFill>
                  <a:latin typeface="Arial"/>
                  <a:ea typeface="Arial"/>
                  <a:cs typeface="Arial"/>
                  <a:sym typeface="Arial"/>
                </a:rPr>
                <a:t>che iniziano con vocale usiamo l’articolo </a:t>
              </a:r>
              <a:r>
                <a:rPr b="1" i="0" lang="it-IT" sz="1200" u="none" cap="none" strike="noStrike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UN</a:t>
              </a:r>
              <a:r>
                <a:rPr b="0" i="0" lang="it-IT" sz="1200" u="none" cap="none" strike="noStrike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 </a:t>
              </a:r>
              <a:r>
                <a:rPr b="1" i="0" lang="it-IT" sz="1200" u="none" cap="none" strike="noStrike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senza apostrofo</a:t>
              </a:r>
              <a:endParaRPr/>
            </a:p>
            <a:p>
              <a:pPr indent="0" lvl="0" marL="142875" marR="0" rtl="0" algn="l">
                <a:lnSpc>
                  <a:spcPct val="12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404040"/>
                </a:buClr>
                <a:buSzPts val="1200"/>
                <a:buFont typeface="Arial"/>
                <a:buNone/>
              </a:pPr>
              <a:r>
                <a:rPr b="1" i="0" lang="it-IT" sz="1200" u="none" cap="none" strike="noStrike">
                  <a:solidFill>
                    <a:srgbClr val="404040"/>
                  </a:solidFill>
                  <a:latin typeface="Arial"/>
                  <a:ea typeface="Arial"/>
                  <a:cs typeface="Arial"/>
                  <a:sym typeface="Arial"/>
                </a:rPr>
                <a:t>un a</a:t>
              </a:r>
              <a:r>
                <a:rPr b="0" i="0" lang="it-IT" sz="1200" u="none" cap="none" strike="noStrike">
                  <a:solidFill>
                    <a:srgbClr val="404040"/>
                  </a:solidFill>
                  <a:latin typeface="Arial"/>
                  <a:ea typeface="Arial"/>
                  <a:cs typeface="Arial"/>
                  <a:sym typeface="Arial"/>
                </a:rPr>
                <a:t>mico	    </a:t>
              </a:r>
              <a:r>
                <a:rPr b="1" i="0" lang="it-IT" sz="1200" u="none" cap="none" strike="noStrike">
                  <a:solidFill>
                    <a:srgbClr val="404040"/>
                  </a:solidFill>
                  <a:latin typeface="Arial"/>
                  <a:ea typeface="Arial"/>
                  <a:cs typeface="Arial"/>
                  <a:sym typeface="Arial"/>
                </a:rPr>
                <a:t>un e</a:t>
              </a:r>
              <a:r>
                <a:rPr b="0" i="0" lang="it-IT" sz="1200" u="none" cap="none" strike="noStrike">
                  <a:solidFill>
                    <a:srgbClr val="404040"/>
                  </a:solidFill>
                  <a:latin typeface="Arial"/>
                  <a:ea typeface="Arial"/>
                  <a:cs typeface="Arial"/>
                  <a:sym typeface="Arial"/>
                </a:rPr>
                <a:t>lefante	</a:t>
              </a:r>
              <a:r>
                <a:rPr b="1" i="0" lang="it-IT" sz="1200" u="none" cap="none" strike="noStrike">
                  <a:solidFill>
                    <a:srgbClr val="404040"/>
                  </a:solidFill>
                  <a:latin typeface="Arial"/>
                  <a:ea typeface="Arial"/>
                  <a:cs typeface="Arial"/>
                  <a:sym typeface="Arial"/>
                </a:rPr>
                <a:t>un o</a:t>
              </a:r>
              <a:r>
                <a:rPr b="0" i="0" lang="it-IT" sz="1200" u="none" cap="none" strike="noStrike">
                  <a:solidFill>
                    <a:srgbClr val="404040"/>
                  </a:solidFill>
                  <a:latin typeface="Arial"/>
                  <a:ea typeface="Arial"/>
                  <a:cs typeface="Arial"/>
                  <a:sym typeface="Arial"/>
                </a:rPr>
                <a:t>rco</a:t>
              </a:r>
              <a:endParaRPr/>
            </a:p>
          </p:txBody>
        </p:sp>
        <p:sp>
          <p:nvSpPr>
            <p:cNvPr id="295" name="Google Shape;295;p9"/>
            <p:cNvSpPr/>
            <p:nvPr/>
          </p:nvSpPr>
          <p:spPr>
            <a:xfrm>
              <a:off x="1560976" y="4582788"/>
              <a:ext cx="3786865" cy="357236"/>
            </a:xfrm>
            <a:custGeom>
              <a:rect b="b" l="l" r="r" t="t"/>
              <a:pathLst>
                <a:path extrusionOk="0" h="357236" w="3786865">
                  <a:moveTo>
                    <a:pt x="64903" y="0"/>
                  </a:moveTo>
                  <a:lnTo>
                    <a:pt x="3721962" y="0"/>
                  </a:lnTo>
                  <a:cubicBezTo>
                    <a:pt x="3757807" y="0"/>
                    <a:pt x="3786865" y="29058"/>
                    <a:pt x="3786865" y="64903"/>
                  </a:cubicBezTo>
                  <a:lnTo>
                    <a:pt x="3786865" y="357236"/>
                  </a:lnTo>
                  <a:lnTo>
                    <a:pt x="3786865" y="357236"/>
                  </a:lnTo>
                  <a:lnTo>
                    <a:pt x="0" y="357236"/>
                  </a:lnTo>
                  <a:lnTo>
                    <a:pt x="0" y="357236"/>
                  </a:lnTo>
                  <a:lnTo>
                    <a:pt x="0" y="64903"/>
                  </a:lnTo>
                  <a:cubicBezTo>
                    <a:pt x="0" y="29058"/>
                    <a:pt x="29058" y="0"/>
                    <a:pt x="64903" y="0"/>
                  </a:cubicBezTo>
                  <a:close/>
                </a:path>
              </a:pathLst>
            </a:custGeom>
            <a:solidFill>
              <a:srgbClr val="FF0000"/>
            </a:solidFill>
            <a:ln cap="flat" cmpd="sng" w="9525">
              <a:solidFill>
                <a:srgbClr val="40404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800"/>
                <a:buFont typeface="Arial"/>
                <a:buNone/>
              </a:pPr>
              <a:r>
                <a:rPr b="1" i="0" lang="it-IT" sz="1800" u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ATTENZIONE</a:t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2014-11-11T09:53:44Z</dcterms:created>
  <dc:creator>Emanuele Centola</dc:creator>
</cp:coreProperties>
</file>