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12192000"/>
  <p:notesSz cx="6858000" cy="9144000"/>
  <p:embeddedFontLst>
    <p:embeddedFont>
      <p:font typeface="Open Sans SemiBold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1550D4-8F14-436A-9D67-E69BC8B1FF2C}">
  <a:tblStyle styleId="{A61550D4-8F14-436A-9D67-E69BC8B1FF2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.fntdata"/><Relationship Id="rId22" Type="http://schemas.openxmlformats.org/officeDocument/2006/relationships/font" Target="fonts/OpenSansSemiBold-boldItalic.fntdata"/><Relationship Id="rId21" Type="http://schemas.openxmlformats.org/officeDocument/2006/relationships/font" Target="fonts/OpenSansSemiBold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OpenSansSemiBold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legno, panca, sedendo, piccolo&#10;&#10;Descrizione generata automaticamente" id="24" name="Google Shape;24;p4"/>
          <p:cNvPicPr preferRelativeResize="0"/>
          <p:nvPr/>
        </p:nvPicPr>
        <p:blipFill rotWithShape="1">
          <a:blip r:embed="rId3">
            <a:alphaModFix amt="40000"/>
          </a:blip>
          <a:srcRect b="4075" l="0" r="2509" t="9309"/>
          <a:stretch/>
        </p:blipFill>
        <p:spPr>
          <a:xfrm>
            <a:off x="926" y="0"/>
            <a:ext cx="121910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2674144" y="2705746"/>
            <a:ext cx="6843712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it-IT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pronomi personali</a:t>
            </a:r>
            <a:br>
              <a:rPr b="0" i="0" lang="it-IT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il riflessivo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55687" y="907201"/>
            <a:ext cx="10074757" cy="6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Ecco la flessione del pronome riflessivo: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IL PRONOME RIFLESSIVO</a:t>
            </a:r>
            <a:endParaRPr/>
          </a:p>
        </p:txBody>
      </p:sp>
      <p:graphicFrame>
        <p:nvGraphicFramePr>
          <p:cNvPr id="86" name="Google Shape;86;p13"/>
          <p:cNvGraphicFramePr/>
          <p:nvPr/>
        </p:nvGraphicFramePr>
        <p:xfrm>
          <a:off x="4787346" y="1998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{A61550D4-8F14-436A-9D67-E69BC8B1FF2C}</a:tableStyleId>
              </a:tblPr>
              <a:tblGrid>
                <a:gridCol w="692150"/>
                <a:gridCol w="1919300"/>
              </a:tblGrid>
              <a:tr h="3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sibi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ABL.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2469717" y="2198401"/>
            <a:ext cx="7477125" cy="1902398"/>
          </a:xfrm>
          <a:prstGeom prst="rect">
            <a:avLst/>
          </a:prstGeom>
          <a:solidFill>
            <a:srgbClr val="C0EBF3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Accusativo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ablativo coincidono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Nel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complemento di compagnia 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la preposizione cum viene posposta e unita all’ablativo: </a:t>
            </a:r>
            <a:r>
              <a:rPr b="1" i="1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secum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L’accusativo se può essere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rafforzato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mediante raddoppiamento: </a:t>
            </a:r>
            <a:r>
              <a:rPr b="1" i="1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b="1" i="0" lang="it-IT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«proprio se stesso».</a:t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5143068" y="1839600"/>
            <a:ext cx="2130425" cy="463550"/>
          </a:xfrm>
          <a:prstGeom prst="rect">
            <a:avLst/>
          </a:prstGeom>
          <a:solidFill>
            <a:srgbClr val="48A3B1"/>
          </a:solidFill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Ricorda che…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IL PRONOME RIFLESSIVO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IN ITALIANO</a:t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RIFLESSIVO/ IN ITALIANO</a:t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1055061" y="1839600"/>
            <a:ext cx="10074757" cy="361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pronome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è una parte del discorso variabile che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sostituisce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un sostantivo o un qualsiasi altro termine usato in funzione di sostantivo. Esistono diversi tipi di pronomi, distinti in base alla loro funzione e al loro significato. I pronomi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personali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consentono di indicare, senza specificarne il nome, tutte le persone coinvolte nell’atto della comunicazione.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1055061" y="907200"/>
            <a:ext cx="10074757" cy="300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In italiano essi sono così suddivisi: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600"/>
              <a:buFont typeface="Arial"/>
              <a:buChar char="•"/>
            </a:pP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prima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persona («io», «noi»);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600"/>
              <a:buFont typeface="Arial"/>
              <a:buChar char="•"/>
            </a:pP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prima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persona («io», «noi»);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600"/>
              <a:buFont typeface="Arial"/>
              <a:buChar char="•"/>
            </a:pP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terza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persona non riflessiva («egli, ella, esso», «essi, esse);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600"/>
              <a:buFont typeface="Arial"/>
              <a:buChar char="•"/>
            </a:pP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terza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persona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riflessiva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(«sé»).</a:t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IN ITALIANO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I PRONOMI PERSONALI</a:t>
            </a:r>
            <a:endParaRPr/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I PRONOMI PERSONALI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1055687" y="1839599"/>
            <a:ext cx="10074757" cy="302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In latino i pronomi personali sono solo di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prima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seconda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persona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singolare e plurale. Per la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terza persona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non riflessiva si usa generalmente il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pronome determinativo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(«egli», «ella», «esso»), oppure il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dimostrativo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ille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illa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illud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. («quello», «quella», «quella cosa»).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I PRONOMI PERSONALI</a:t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1055687" y="907200"/>
            <a:ext cx="10083368" cy="1254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Ecco la flessione dei pronomi personali di prima e seconda persona.</a:t>
            </a:r>
            <a:endParaRPr/>
          </a:p>
        </p:txBody>
      </p:sp>
      <p:graphicFrame>
        <p:nvGraphicFramePr>
          <p:cNvPr id="52" name="Google Shape;52;p8"/>
          <p:cNvGraphicFramePr/>
          <p:nvPr/>
        </p:nvGraphicFramePr>
        <p:xfrm>
          <a:off x="2195176" y="25415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{A61550D4-8F14-436A-9D67-E69BC8B1FF2C}</a:tableStyleId>
              </a:tblPr>
              <a:tblGrid>
                <a:gridCol w="766225"/>
                <a:gridCol w="1758125"/>
                <a:gridCol w="1758125"/>
                <a:gridCol w="1759575"/>
                <a:gridCol w="1759575"/>
              </a:tblGrid>
              <a:tr h="42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-IT" sz="2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SINGOLARE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-IT" sz="2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PLURALE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 hMerge="1"/>
              </a:tr>
              <a:tr h="42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BFBFB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EFF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t-IT" sz="1800" u="none" cap="none" strike="noStrike">
                          <a:solidFill>
                            <a:srgbClr val="FFFE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persona</a:t>
                      </a:r>
                      <a:endParaRPr/>
                    </a:p>
                  </a:txBody>
                  <a:tcPr marT="71975" marB="71975" marR="71950" marL="71950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EFF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t-IT" sz="1800" u="none" cap="none" strike="noStrike">
                          <a:solidFill>
                            <a:srgbClr val="FFFE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 persona</a:t>
                      </a:r>
                      <a:endParaRPr/>
                    </a:p>
                  </a:txBody>
                  <a:tcPr marT="71975" marB="71975" marR="71950" marL="71950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EFF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t-IT" sz="1800" u="none" cap="none" strike="noStrike">
                          <a:solidFill>
                            <a:srgbClr val="FFFE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persona</a:t>
                      </a:r>
                      <a:endParaRPr/>
                    </a:p>
                  </a:txBody>
                  <a:tcPr marT="71975" marB="71975" marR="71950" marL="71950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EFF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t-IT" sz="1800" u="none" cap="none" strike="noStrike">
                          <a:solidFill>
                            <a:srgbClr val="FFFE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 persona</a:t>
                      </a:r>
                      <a:endParaRPr/>
                    </a:p>
                  </a:txBody>
                  <a:tcPr marT="71975" marB="71975" marR="71950" marL="71950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9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ego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mei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tui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nostri</a:t>
                      </a:r>
                      <a:r>
                        <a:rPr b="0" i="0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</a:t>
                      </a: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nostrum</a:t>
                      </a:r>
                      <a:endParaRPr/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vestri</a:t>
                      </a:r>
                      <a:r>
                        <a:rPr b="0" i="0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</a:t>
                      </a: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vestrum</a:t>
                      </a:r>
                      <a:endParaRPr/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mihi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tibi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nobis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vobis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ABL.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75" marB="71975" marR="71950" marL="7195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nobis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0" i="1" lang="it-IT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vobis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2469717" y="2235345"/>
            <a:ext cx="7477125" cy="1902398"/>
          </a:xfrm>
          <a:prstGeom prst="rect">
            <a:avLst/>
          </a:prstGeom>
          <a:solidFill>
            <a:srgbClr val="C0EBF3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 pronomi personali presentano le seguenti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caratteristiche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non presentano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distinzioni di genere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vocativo 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non è usato (o è uguale al nominativo);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plurale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è diverso rispetto a quello del singolare;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sono 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uguali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le forme dell’</a:t>
            </a:r>
            <a:r>
              <a:rPr b="1" i="0" lang="it-IT" sz="20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accusativo e ablativo singolari</a:t>
            </a:r>
            <a:r>
              <a:rPr b="0" i="0" lang="it-IT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5143068" y="1839600"/>
            <a:ext cx="2130425" cy="463550"/>
          </a:xfrm>
          <a:prstGeom prst="rect">
            <a:avLst/>
          </a:prstGeom>
          <a:solidFill>
            <a:srgbClr val="48A3B1"/>
          </a:solidFill>
          <a:ln>
            <a:noFill/>
          </a:ln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Ricorda che…</a:t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I PRONOMI PERSONALI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PARTICOLARITÀ DEI PRONOMI PERSONALI</a:t>
            </a:r>
            <a:endParaRPr/>
          </a:p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PARTICOLARITÀ DEI PRONOMI PERSONALI</a:t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1055687" y="1839599"/>
            <a:ext cx="10074757" cy="3083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genitivo plurale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 pronomi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presentano due forme: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600"/>
              <a:buFont typeface="Arial"/>
              <a:buChar char="•"/>
            </a:pP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nostri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vestri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hanno valore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oggettivo</a:t>
            </a:r>
            <a:b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Es.: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Memoria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vestri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mihi grata est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«Il ricordo di voi mi è caro»;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600"/>
              <a:buFont typeface="Arial"/>
              <a:buChar char="•"/>
            </a:pP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nostrum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vestrum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hanno valore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partitivo</a:t>
            </a:r>
            <a:b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Es.: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Nemo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nostrum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dives est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«Nessuno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di noi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è ricco».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PARTICOLARITÀ DEI PRONOMI PERSONALI</a:t>
            </a: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055687" y="907200"/>
            <a:ext cx="10074757" cy="302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Per esprimere il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complemento di compagnia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si usano le forme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mecum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tecum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nobiscum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vobiscum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FFFE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 pronomi possono essere rafforzati mediante alcune particelle enclitiche. Es.: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ego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«proprio io»;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«proprio tu».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1055688" y="201600"/>
            <a:ext cx="6480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 PRONOMI PERSONALI E IL RIFLESSIVO / IL PRONOME RIFLESSIVO</a:t>
            </a:r>
            <a:endParaRPr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IL PRONOME RIFLESSIVO</a:t>
            </a: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1055687" y="1839599"/>
            <a:ext cx="10074757" cy="3513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L’unico pronome con valore esclusivamente riflessivo è quello di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III persona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mentre per la I e II persona si usano i pronomi personali con valore riflessivo.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Il pronome riflessivo è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privo di nominativo e presenta la stessa flessione per il singolare e il plurale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UOTA - NEG-bastoni-PARAGRAFO-con-titoletto (paragrafo graziato)">
  <a:themeElements>
    <a:clrScheme name="VUOTA - NEG-bastoni-PARAGRAFO-con-titoletto (paragrafo graziato)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UOTA">
  <a:themeElements>
    <a:clrScheme name="VUOT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