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71" r:id="rId2"/>
  </p:sldMasterIdLst>
  <p:notesMasterIdLst>
    <p:notesMasterId r:id="rId8"/>
  </p:notesMasterIdLst>
  <p:sldIdLst>
    <p:sldId id="256" r:id="rId3"/>
    <p:sldId id="266" r:id="rId4"/>
    <p:sldId id="267" r:id="rId5"/>
    <p:sldId id="268" r:id="rId6"/>
    <p:sldId id="269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D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E8A466-A693-45D8-A5F6-E851034E3770}">
  <a:tblStyle styleId="{F8E8A466-A693-45D8-A5F6-E851034E377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43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8634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1703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669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4567237" y="4454525"/>
            <a:ext cx="3055937" cy="90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137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Arial"/>
              <a:buChar char="•"/>
              <a:defRPr sz="1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2A2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06212" y="6378575"/>
            <a:ext cx="392112" cy="28733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4567237" y="4454525"/>
            <a:ext cx="3055937" cy="90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06212" y="6383337"/>
            <a:ext cx="392112" cy="2889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D1D4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/>
        </p:nvSpPr>
        <p:spPr>
          <a:xfrm>
            <a:off x="3621977" y="3191669"/>
            <a:ext cx="4948045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Arial"/>
              <a:buNone/>
            </a:pPr>
            <a:r>
              <a:rPr lang="en-US" sz="2700" b="1" i="0" u="none" strike="noStrike" cap="none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L’Acropoli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body" sz="quarter" idx="1"/>
          </p:nvPr>
        </p:nvSpPr>
        <p:spPr>
          <a:xfrm>
            <a:off x="1055688" y="908050"/>
            <a:ext cx="10080625" cy="382588"/>
          </a:xfrm>
        </p:spPr>
        <p:txBody>
          <a:bodyPr/>
          <a:lstStyle/>
          <a:p>
            <a:pPr marL="0" indent="0" algn="l" defTabSz="803275" eaLnBrk="1">
              <a:spcBef>
                <a:spcPts val="800"/>
              </a:spcBef>
            </a:pPr>
            <a:r>
              <a:rPr lang="it-IT" altLang="it-IT" sz="2100" b="1" dirty="0" smtClean="0">
                <a:solidFill>
                  <a:srgbClr val="F3CF6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L’ACROPOLI - Le polis</a:t>
            </a:r>
            <a:endParaRPr lang="it-IT" altLang="it-IT" sz="2100" b="1" dirty="0" smtClean="0">
              <a:solidFill>
                <a:srgbClr val="F3CF6D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220325" y="1518525"/>
            <a:ext cx="51987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 smtClean="0">
                <a:latin typeface="+mn-lt"/>
              </a:rPr>
              <a:t>Le polis greche presentano alcuni elementi comuni a tutte: l’</a:t>
            </a:r>
            <a:r>
              <a:rPr lang="it-IT" sz="2000" b="1" dirty="0" smtClean="0">
                <a:latin typeface="+mn-lt"/>
              </a:rPr>
              <a:t>Acropoli</a:t>
            </a:r>
            <a:r>
              <a:rPr lang="it-IT" sz="2000" dirty="0" smtClean="0">
                <a:latin typeface="+mn-lt"/>
              </a:rPr>
              <a:t>, cioè la parte più alta della città, e l’</a:t>
            </a:r>
            <a:r>
              <a:rPr lang="it-IT" sz="2000" b="1" dirty="0" smtClean="0">
                <a:latin typeface="+mn-lt"/>
              </a:rPr>
              <a:t>Agorà</a:t>
            </a:r>
            <a:r>
              <a:rPr lang="it-IT" sz="2000" dirty="0" smtClean="0">
                <a:latin typeface="+mn-lt"/>
              </a:rPr>
              <a:t>, cioè la parte più bassa.</a:t>
            </a:r>
            <a:endParaRPr lang="it-IT" sz="2000" dirty="0">
              <a:latin typeface="+mn-lt"/>
            </a:endParaRPr>
          </a:p>
        </p:txBody>
      </p:sp>
      <p:pic>
        <p:nvPicPr>
          <p:cNvPr id="2" name="Picture 2" descr="https://mebookextra-be.mondadorieducation.it/export/minisites/b049ed38-0b16-4ad7-b0fb-1bd7cb865c0e/msc/n/atene_colorm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1734582"/>
            <a:ext cx="5103166" cy="256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ebookextra-be.mondadorieducation.it/export/minisites/b049ed38-0b16-4ad7-b0fb-1bd7cb865c0e/msc/n/acropo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1734582"/>
            <a:ext cx="5103166" cy="293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type="body" sz="quarter" idx="1"/>
          </p:nvPr>
        </p:nvSpPr>
        <p:spPr>
          <a:xfrm>
            <a:off x="1055688" y="908050"/>
            <a:ext cx="10080625" cy="382588"/>
          </a:xfrm>
        </p:spPr>
        <p:txBody>
          <a:bodyPr/>
          <a:lstStyle/>
          <a:p>
            <a:pPr marL="0" indent="0" algn="l" defTabSz="803275" eaLnBrk="1">
              <a:spcBef>
                <a:spcPts val="800"/>
              </a:spcBef>
            </a:pPr>
            <a:r>
              <a:rPr lang="it-IT" altLang="it-IT" sz="2100" b="1" dirty="0" smtClean="0">
                <a:solidFill>
                  <a:srgbClr val="F3CF6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L’ACROPOLI</a:t>
            </a:r>
            <a:endParaRPr lang="it-IT" altLang="it-IT" sz="2100" b="1" dirty="0" smtClean="0">
              <a:solidFill>
                <a:srgbClr val="F3CF6D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220325" y="1518525"/>
            <a:ext cx="519878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 smtClean="0">
                <a:latin typeface="+mn-lt"/>
              </a:rPr>
              <a:t>L’</a:t>
            </a:r>
            <a:r>
              <a:rPr lang="it-IT" sz="2000" b="1" dirty="0" smtClean="0">
                <a:latin typeface="+mn-lt"/>
              </a:rPr>
              <a:t>Acropoli</a:t>
            </a:r>
            <a:r>
              <a:rPr lang="it-IT" sz="2000" dirty="0" smtClean="0">
                <a:latin typeface="+mn-lt"/>
              </a:rPr>
              <a:t> era </a:t>
            </a:r>
            <a:r>
              <a:rPr lang="it-IT" sz="2000" b="1" dirty="0" smtClean="0">
                <a:latin typeface="+mn-lt"/>
              </a:rPr>
              <a:t>fortificata</a:t>
            </a:r>
            <a:r>
              <a:rPr lang="it-IT" sz="2000" dirty="0" smtClean="0">
                <a:latin typeface="+mn-lt"/>
              </a:rPr>
              <a:t> e i cittadin</a:t>
            </a:r>
            <a:r>
              <a:rPr lang="it-IT" sz="2000" dirty="0" smtClean="0">
                <a:latin typeface="+mn-lt"/>
              </a:rPr>
              <a:t>i potevano rifugiarsi lì in caso di pericolo.</a:t>
            </a:r>
          </a:p>
          <a:p>
            <a:pPr>
              <a:lnSpc>
                <a:spcPct val="150000"/>
              </a:lnSpc>
            </a:pPr>
            <a:r>
              <a:rPr lang="it-IT" sz="2000" dirty="0" smtClean="0">
                <a:latin typeface="+mn-lt"/>
              </a:rPr>
              <a:t>In questa zona sorgevano i </a:t>
            </a:r>
            <a:r>
              <a:rPr lang="it-IT" sz="2000" b="1" dirty="0" smtClean="0">
                <a:latin typeface="+mn-lt"/>
              </a:rPr>
              <a:t>templi </a:t>
            </a:r>
            <a:r>
              <a:rPr lang="it-IT" sz="2000" dirty="0" smtClean="0">
                <a:latin typeface="+mn-lt"/>
              </a:rPr>
              <a:t>e gli </a:t>
            </a:r>
            <a:r>
              <a:rPr lang="it-IT" sz="2000" b="1" dirty="0" smtClean="0">
                <a:latin typeface="+mn-lt"/>
              </a:rPr>
              <a:t>edifici più importanti</a:t>
            </a:r>
            <a:r>
              <a:rPr lang="it-IT" sz="2000" dirty="0" smtClean="0">
                <a:latin typeface="+mn-lt"/>
              </a:rPr>
              <a:t>.</a:t>
            </a:r>
          </a:p>
          <a:p>
            <a:pPr>
              <a:lnSpc>
                <a:spcPct val="150000"/>
              </a:lnSpc>
            </a:pPr>
            <a:endParaRPr lang="it-IT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579830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ebookextra-be.mondadorieducation.it/export/minisites/b049ed38-0b16-4ad7-b0fb-1bd7cb865c0e/msc/n/panthe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73" y="1734582"/>
            <a:ext cx="5039327" cy="336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type="body" sz="quarter" idx="1"/>
          </p:nvPr>
        </p:nvSpPr>
        <p:spPr>
          <a:xfrm>
            <a:off x="1055688" y="908050"/>
            <a:ext cx="10080625" cy="382588"/>
          </a:xfrm>
        </p:spPr>
        <p:txBody>
          <a:bodyPr/>
          <a:lstStyle/>
          <a:p>
            <a:pPr marL="0" indent="0" algn="l" defTabSz="803275" eaLnBrk="1">
              <a:spcBef>
                <a:spcPts val="800"/>
              </a:spcBef>
            </a:pPr>
            <a:r>
              <a:rPr lang="it-IT" altLang="it-IT" sz="2100" b="1" dirty="0">
                <a:solidFill>
                  <a:srgbClr val="F3CF6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ACROPOLI - I </a:t>
            </a:r>
            <a:r>
              <a:rPr lang="it-IT" altLang="it-IT" sz="2100" b="1" dirty="0" smtClean="0">
                <a:solidFill>
                  <a:srgbClr val="F3CF6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templi</a:t>
            </a:r>
            <a:endParaRPr lang="it-IT" altLang="it-IT" sz="2100" b="1" dirty="0" smtClean="0">
              <a:solidFill>
                <a:srgbClr val="F3CF6D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220325" y="1518525"/>
            <a:ext cx="51987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 smtClean="0">
                <a:latin typeface="+mn-lt"/>
              </a:rPr>
              <a:t>I </a:t>
            </a:r>
            <a:r>
              <a:rPr lang="it-IT" sz="2000" b="1" dirty="0" smtClean="0">
                <a:latin typeface="+mn-lt"/>
              </a:rPr>
              <a:t>templi </a:t>
            </a:r>
            <a:r>
              <a:rPr lang="it-IT" sz="2000" dirty="0" smtClean="0">
                <a:latin typeface="+mn-lt"/>
              </a:rPr>
              <a:t>dell’Acropoli erano dedicati alla divinità protettrice della città. Ancora oggi è possibile visitare ad Atene il </a:t>
            </a:r>
            <a:r>
              <a:rPr lang="it-IT" sz="2000" b="1" dirty="0" smtClean="0">
                <a:latin typeface="+mn-lt"/>
              </a:rPr>
              <a:t>Partenone</a:t>
            </a:r>
            <a:r>
              <a:rPr lang="it-IT" sz="2000" dirty="0" smtClean="0">
                <a:latin typeface="+mn-lt"/>
              </a:rPr>
              <a:t>, il tempio dedicato alla </a:t>
            </a:r>
            <a:r>
              <a:rPr lang="it-IT" sz="2000" b="1" dirty="0" smtClean="0">
                <a:latin typeface="+mn-lt"/>
              </a:rPr>
              <a:t>dea Atena</a:t>
            </a:r>
            <a:r>
              <a:rPr lang="it-IT" sz="2000" dirty="0" smtClean="0">
                <a:latin typeface="+mn-lt"/>
              </a:rPr>
              <a:t>.</a:t>
            </a:r>
            <a:endParaRPr lang="it-IT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0761402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ebookextra-be.mondadorieducation.it/export/minisites/b049ed38-0b16-4ad7-b0fb-1bd7cb865c0e/msc/n/cariatid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1734582"/>
            <a:ext cx="5040312" cy="336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type="body" sz="quarter" idx="1"/>
          </p:nvPr>
        </p:nvSpPr>
        <p:spPr>
          <a:xfrm>
            <a:off x="1055688" y="908050"/>
            <a:ext cx="10080625" cy="382588"/>
          </a:xfrm>
        </p:spPr>
        <p:txBody>
          <a:bodyPr/>
          <a:lstStyle/>
          <a:p>
            <a:pPr marL="0" indent="0" algn="l" defTabSz="803275" eaLnBrk="1">
              <a:spcBef>
                <a:spcPts val="800"/>
              </a:spcBef>
            </a:pPr>
            <a:r>
              <a:rPr lang="it-IT" altLang="it-IT" sz="2100" b="1" dirty="0">
                <a:solidFill>
                  <a:srgbClr val="F3CF6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ACROPOLI - </a:t>
            </a:r>
            <a:r>
              <a:rPr lang="it-IT" altLang="it-IT" sz="2100" b="1" dirty="0" smtClean="0">
                <a:solidFill>
                  <a:srgbClr val="F3CF6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Statue</a:t>
            </a:r>
            <a:r>
              <a:rPr lang="it-IT" altLang="it-IT" sz="2100" b="1" dirty="0" smtClean="0">
                <a:solidFill>
                  <a:srgbClr val="F3CF6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, colonne </a:t>
            </a:r>
            <a:r>
              <a:rPr lang="it-IT" altLang="it-IT" sz="2100" b="1" smtClean="0">
                <a:solidFill>
                  <a:srgbClr val="F3CF6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 dipinti</a:t>
            </a:r>
            <a:endParaRPr lang="it-IT" altLang="it-IT" sz="2100" b="1" dirty="0" smtClean="0">
              <a:solidFill>
                <a:srgbClr val="F3CF6D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220325" y="1518525"/>
            <a:ext cx="51987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 smtClean="0">
                <a:latin typeface="+mn-lt"/>
              </a:rPr>
              <a:t>I templi avevano proporzioni armoniose ed erano ricchi di statue, colonne e rilievi. In passato erano dipinti con colori vivaci, ma di questi oggi sono rimaste solo poche tracce.</a:t>
            </a:r>
            <a:endParaRPr lang="it-IT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857330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UOTA - NEG-VUOTISSIMA">
  <a:themeElements>
    <a:clrScheme name="VUOTA - NEG-VUOTISSIMA">
      <a:dk1>
        <a:srgbClr val="000000"/>
      </a:dk1>
      <a:lt1>
        <a:srgbClr val="2A2A2A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2A2A2A"/>
      </a:accent3>
      <a:accent4>
        <a:srgbClr val="4472C4"/>
      </a:accent4>
      <a:accent5>
        <a:srgbClr val="ED7D31"/>
      </a:accent5>
      <a:accent6>
        <a:srgbClr val="2A2A2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UOTA - COPERTINA-img-bianco">
  <a:themeElements>
    <a:clrScheme name="VUOTA - COPERTINA-img-bianco">
      <a:dk1>
        <a:srgbClr val="000000"/>
      </a:dk1>
      <a:lt1>
        <a:srgbClr val="2A2A2A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2A2A2A"/>
      </a:accent3>
      <a:accent4>
        <a:srgbClr val="4472C4"/>
      </a:accent4>
      <a:accent5>
        <a:srgbClr val="ED7D31"/>
      </a:accent5>
      <a:accent6>
        <a:srgbClr val="2A2A2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133</Words>
  <Application>Microsoft Office PowerPoint</Application>
  <PresentationFormat>Widescreen</PresentationFormat>
  <Paragraphs>10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</vt:i4>
      </vt:variant>
    </vt:vector>
  </HeadingPairs>
  <TitlesOfParts>
    <vt:vector size="8" baseType="lpstr">
      <vt:lpstr>Arial</vt:lpstr>
      <vt:lpstr>VUOTA - NEG-VUOTISSIMA</vt:lpstr>
      <vt:lpstr>VUOTA - COPERTINA-img-bianco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Roberta Nuzzo</dc:creator>
  <cp:lastModifiedBy>Roberta Nuzzo</cp:lastModifiedBy>
  <cp:revision>103</cp:revision>
  <dcterms:modified xsi:type="dcterms:W3CDTF">2020-02-03T13:51:39Z</dcterms:modified>
</cp:coreProperties>
</file>