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1.xml"/>
  <Override ContentType="application/vnd.openxmlformats-officedocument.presentationml.slideMaster+xml" PartName="/ppt/slideMasters/slideMaster2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theme+xml" PartName="/ppt/theme/theme3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9" r:id="rId5"/>
    <p:sldMasterId id="2147483650" r:id="rId6"/>
  </p:sldMasterIdLst>
  <p:notesMasterIdLst>
    <p:notesMasterId r:id="rId7"/>
  </p:notesMasterIdLst>
  <p:sldIdLst>
    <p:sldId id="256" r:id="rId8"/>
    <p:sldId id="257" r:id="rId9"/>
    <p:sldId id="258" r:id="rId10"/>
    <p:sldId id="259" r:id="rId11"/>
    <p:sldId id="260" r:id="rId12"/>
    <p:sldId id="261" r:id="rId13"/>
    <p:sldId id="262" r:id="rId14"/>
    <p:sldId id="263" r:id="rId15"/>
    <p:sldId id="264" r:id="rId16"/>
    <p:sldId id="265" r:id="rId17"/>
    <p:sldId id="266" r:id="rId18"/>
    <p:sldId id="267" r:id="rId19"/>
    <p:sldId id="268" r:id="rId20"/>
  </p:sldIdLst>
  <p:sldSz cy="6858000" cx="12192000"/>
  <p:notesSz cx="6858000" cy="9144000"/>
  <p:embeddedFontLst>
    <p:embeddedFont>
      <p:font typeface="Open Sans SemiBold"/>
      <p:regular r:id="rId21"/>
      <p:bold r:id="rId22"/>
      <p:italic r:id="rId23"/>
      <p:boldItalic r:id="rId24"/>
    </p:embeddedFont>
    <p:embeddedFont>
      <p:font typeface="Open Sans"/>
      <p:regular r:id="rId25"/>
      <p:bold r:id="rId26"/>
      <p:italic r:id="rId27"/>
      <p:boldItalic r:id="rId28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2160">
          <p15:clr>
            <a:srgbClr val="000000"/>
          </p15:clr>
        </p15:guide>
        <p15:guide id="2" pos="384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A39F591C-0A76-42BB-8F0E-C9D33827BEA8}">
  <a:tblStyle styleId="{A39F591C-0A76-42BB-8F0E-C9D33827BEA8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2160" orient="horz"/>
        <p:guide pos="384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3.xml"/><Relationship Id="rId22" Type="http://schemas.openxmlformats.org/officeDocument/2006/relationships/font" Target="fonts/OpenSansSemiBold-bold.fntdata"/><Relationship Id="rId21" Type="http://schemas.openxmlformats.org/officeDocument/2006/relationships/font" Target="fonts/OpenSansSemiBold-regular.fntdata"/><Relationship Id="rId24" Type="http://schemas.openxmlformats.org/officeDocument/2006/relationships/font" Target="fonts/OpenSansSemiBold-boldItalic.fntdata"/><Relationship Id="rId23" Type="http://schemas.openxmlformats.org/officeDocument/2006/relationships/font" Target="fonts/OpenSansSemiBold-italic.fntdata"/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tableStyles" Target="tableStyles.xml"/><Relationship Id="rId9" Type="http://schemas.openxmlformats.org/officeDocument/2006/relationships/slide" Target="slides/slide2.xml"/><Relationship Id="rId26" Type="http://schemas.openxmlformats.org/officeDocument/2006/relationships/font" Target="fonts/OpenSans-bold.fntdata"/><Relationship Id="rId25" Type="http://schemas.openxmlformats.org/officeDocument/2006/relationships/font" Target="fonts/OpenSans-regular.fntdata"/><Relationship Id="rId28" Type="http://schemas.openxmlformats.org/officeDocument/2006/relationships/font" Target="fonts/OpenSans-boldItalic.fntdata"/><Relationship Id="rId27" Type="http://schemas.openxmlformats.org/officeDocument/2006/relationships/font" Target="fonts/OpenSans-italic.fntdata"/><Relationship Id="rId5" Type="http://schemas.openxmlformats.org/officeDocument/2006/relationships/slideMaster" Target="slideMasters/slideMaster1.xml"/><Relationship Id="rId6" Type="http://schemas.openxmlformats.org/officeDocument/2006/relationships/slideMaster" Target="slideMasters/slideMaster2.xml"/><Relationship Id="rId7" Type="http://schemas.openxmlformats.org/officeDocument/2006/relationships/notesMaster" Target="notesMasters/notesMaster1.xml"/><Relationship Id="rId8" Type="http://schemas.openxmlformats.org/officeDocument/2006/relationships/slide" Target="slides/slide1.xml"/><Relationship Id="rId11" Type="http://schemas.openxmlformats.org/officeDocument/2006/relationships/slide" Target="slides/slide4.xml"/><Relationship Id="rId10" Type="http://schemas.openxmlformats.org/officeDocument/2006/relationships/slide" Target="slides/slide3.xml"/><Relationship Id="rId13" Type="http://schemas.openxmlformats.org/officeDocument/2006/relationships/slide" Target="slides/slide6.xml"/><Relationship Id="rId12" Type="http://schemas.openxmlformats.org/officeDocument/2006/relationships/slide" Target="slides/slide5.xml"/><Relationship Id="rId15" Type="http://schemas.openxmlformats.org/officeDocument/2006/relationships/slide" Target="slides/slide8.xml"/><Relationship Id="rId14" Type="http://schemas.openxmlformats.org/officeDocument/2006/relationships/slide" Target="slides/slide7.xml"/><Relationship Id="rId17" Type="http://schemas.openxmlformats.org/officeDocument/2006/relationships/slide" Target="slides/slide10.xml"/><Relationship Id="rId16" Type="http://schemas.openxmlformats.org/officeDocument/2006/relationships/slide" Target="slides/slide9.xml"/><Relationship Id="rId19" Type="http://schemas.openxmlformats.org/officeDocument/2006/relationships/slide" Target="slides/slide12.xml"/><Relationship Id="rId18" Type="http://schemas.openxmlformats.org/officeDocument/2006/relationships/slide" Target="slides/slide11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2860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2860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2860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2860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2860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2860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2860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2860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  <p:sp>
        <p:nvSpPr>
          <p:cNvPr id="22" name="Google Shape;22;p1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0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Google Shape;91;p10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92" name="Google Shape;92;p10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p11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03" name="Google Shape;103;p11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p1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0" name="Google Shape;110;p12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1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18" name="Google Shape;118;p13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2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28" name="Google Shape;28;p2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3:notes"/>
          <p:cNvSpPr/>
          <p:nvPr>
            <p:ph idx="2" type="sldImg"/>
          </p:nvPr>
        </p:nvSpPr>
        <p:spPr>
          <a:xfrm>
            <a:off x="3810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>
            <a:noFill/>
          </a:ln>
        </p:spPr>
      </p:sp>
      <p:sp>
        <p:nvSpPr>
          <p:cNvPr id="35" name="Google Shape;35;p3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-22860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9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4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1" name="Google Shape;41;p4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6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5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48" name="Google Shape;48;p5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6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6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58" name="Google Shape;58;p6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7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67" name="Google Shape;67;p7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8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74" name="Google Shape;74;p8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p9:notes"/>
          <p:cNvSpPr txBox="1"/>
          <p:nvPr>
            <p:ph idx="1" type="body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 anchorCtr="0" anchor="t" bIns="45700" lIns="91425" spcFirstLastPara="1" rIns="91425" wrap="square" tIns="4570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4" name="Google Shape;84;p9:notes"/>
          <p:cNvSpPr/>
          <p:nvPr>
            <p:ph idx="2" type="sldImg"/>
          </p:nvPr>
        </p:nvSpPr>
        <p:spPr>
          <a:xfrm>
            <a:off x="1143000" y="685800"/>
            <a:ext cx="4572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ext" type="tx">
  <p:cSld name="TITLE_AND_BODY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1" name="Google Shape;11;p2"/>
          <p:cNvSpPr txBox="1"/>
          <p:nvPr>
            <p:ph idx="1" type="body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SzPts val="1400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0" type="dt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3" name="Google Shape;13;p2"/>
          <p:cNvSpPr txBox="1"/>
          <p:nvPr>
            <p:ph idx="11" type="ftr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Autofit/>
          </a:bodyPr>
          <a:lstStyle>
            <a:lvl1pPr lv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44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sp>
        <p:nvSpPr>
          <p:cNvPr id="14" name="Google Shape;14;p2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image" Target="../media/image1.png"/><Relationship Id="rId2" Type="http://schemas.openxmlformats.org/officeDocument/2006/relationships/slideLayout" Target="../slideLayouts/slideLayout1.xml"/><Relationship Id="rId3" Type="http://schemas.openxmlformats.org/officeDocument/2006/relationships/theme" Target="../theme/theme1.xml"/></Relationships>
</file>

<file path=ppt/slideMasters/_rels/slideMaster2.xml.rels><?xml version="1.0" encoding="UTF-8" standalone="yes"?><Relationships xmlns="http://schemas.openxmlformats.org/package/2006/relationships"><Relationship Id="rId1" Type="http://schemas.openxmlformats.org/officeDocument/2006/relationships/image" Target="../media/image2.png"/><Relationship Id="rId2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2A2A2A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idx="1" type="body"/>
          </p:nvPr>
        </p:nvSpPr>
        <p:spPr>
          <a:xfrm>
            <a:off x="1055687" y="908050"/>
            <a:ext cx="10080625" cy="3571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pic>
        <p:nvPicPr>
          <p:cNvPr id="7" name="Google Shape;7;p1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587162" y="6388100"/>
            <a:ext cx="392112" cy="287337"/>
          </a:xfrm>
          <a:prstGeom prst="rect">
            <a:avLst/>
          </a:prstGeom>
          <a:noFill/>
          <a:ln>
            <a:noFill/>
          </a:ln>
        </p:spPr>
      </p:pic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rgbClr val="FFFFFF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" name="Google Shape;16;p3"/>
          <p:cNvPicPr preferRelativeResize="0"/>
          <p:nvPr/>
        </p:nvPicPr>
        <p:blipFill rotWithShape="1">
          <a:blip r:embed="rId1">
            <a:alphaModFix/>
          </a:blip>
          <a:srcRect b="0" l="0" r="0" t="0"/>
          <a:stretch/>
        </p:blipFill>
        <p:spPr>
          <a:xfrm>
            <a:off x="11606212" y="6383337"/>
            <a:ext cx="392112" cy="288925"/>
          </a:xfrm>
          <a:prstGeom prst="rect">
            <a:avLst/>
          </a:prstGeom>
          <a:noFill/>
          <a:ln>
            <a:noFill/>
          </a:ln>
        </p:spPr>
      </p:pic>
      <p:sp>
        <p:nvSpPr>
          <p:cNvPr id="17" name="Google Shape;17;p3"/>
          <p:cNvSpPr txBox="1"/>
          <p:nvPr>
            <p:ph type="title"/>
          </p:nvPr>
        </p:nvSpPr>
        <p:spPr>
          <a:xfrm>
            <a:off x="609600" y="90487"/>
            <a:ext cx="10972800" cy="1508125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lv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1pPr>
            <a:lvl2pPr lvl="1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2pPr>
            <a:lvl3pPr lvl="2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3pPr>
            <a:lvl4pPr lvl="3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4pPr>
            <a:lvl5pPr lvl="4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5pPr>
            <a:lvl6pPr lvl="5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6pPr>
            <a:lvl7pPr lvl="6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7pPr>
            <a:lvl8pPr lvl="7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8pPr>
            <a:lvl9pPr lvl="8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2400" u="none" cap="none" strike="noStrike">
                <a:solidFill>
                  <a:srgbClr val="FFFFFF"/>
                </a:solidFill>
                <a:latin typeface="Open Sans SemiBold"/>
                <a:ea typeface="Open Sans SemiBold"/>
                <a:cs typeface="Open Sans SemiBold"/>
                <a:sym typeface="Open Sans SemiBold"/>
              </a:defRPr>
            </a:lvl9pPr>
          </a:lstStyle>
          <a:p/>
        </p:txBody>
      </p:sp>
      <p:sp>
        <p:nvSpPr>
          <p:cNvPr id="18" name="Google Shape;18;p3"/>
          <p:cNvSpPr txBox="1"/>
          <p:nvPr>
            <p:ph idx="1" type="body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>
            <a:lvl1pPr indent="-228600" lvl="0" marL="457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1pPr>
            <a:lvl2pPr indent="-1371600" lvl="1" marL="914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2pPr>
            <a:lvl3pPr indent="-1371600" lvl="2" marL="1371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3pPr>
            <a:lvl4pPr indent="-1371600" lvl="3" marL="1828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4pPr>
            <a:lvl5pPr indent="-1371600" lvl="4" marL="22860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5pPr>
            <a:lvl6pPr indent="-1371600" lvl="5" marL="27432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6pPr>
            <a:lvl7pPr indent="-1371600" lvl="6" marL="32004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7pPr>
            <a:lvl8pPr indent="-1371600" lvl="7" marL="36576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8pPr>
            <a:lvl9pPr indent="-1371600" lvl="8" marL="4114800" marR="0" rt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FFFFFF"/>
              </a:buClr>
              <a:buSzPts val="18000"/>
              <a:buFont typeface="Open Sans"/>
              <a:buChar char="•"/>
              <a:defRPr b="1" i="0" sz="18000" u="none" cap="none" strike="noStrike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defRPr>
            </a:lvl9pPr>
          </a:lstStyle>
          <a:p/>
        </p:txBody>
      </p:sp>
      <p:sp>
        <p:nvSpPr>
          <p:cNvPr id="19" name="Google Shape;19;p3"/>
          <p:cNvSpPr txBox="1"/>
          <p:nvPr>
            <p:ph idx="12" type="sldNum"/>
          </p:nvPr>
        </p:nvSpPr>
        <p:spPr>
          <a:xfrm>
            <a:off x="5892800" y="6172200"/>
            <a:ext cx="2844800" cy="3683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>
            <a:lvl1pPr indent="0" lvl="0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indent="0" lvl="1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indent="0" lvl="2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indent="0" lvl="3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indent="0" lvl="4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indent="0" lvl="5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indent="0" lvl="6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indent="0" lvl="7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indent="0" lvl="8" marL="0" marR="0" rtl="0" algn="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200"/>
              <a:buFont typeface="Calibri"/>
              <a:buNone/>
              <a:defRPr b="0" i="0" sz="1200" u="none" cap="none" strike="noStrike">
                <a:solidFill>
                  <a:srgbClr val="FFFFFF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it-IT"/>
              <a:t>‹#›</a:t>
            </a:fld>
            <a:endParaRPr sz="140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/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3.jpg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3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descr="Immagine che contiene dilegno, panca, sedendo, piccolo&#10;&#10;Descrizione generata automaticamente" id="24" name="Google Shape;24;p4"/>
          <p:cNvPicPr preferRelativeResize="0"/>
          <p:nvPr/>
        </p:nvPicPr>
        <p:blipFill rotWithShape="1">
          <a:blip r:embed="rId3">
            <a:alphaModFix amt="40000"/>
          </a:blip>
          <a:srcRect b="4075" l="0" r="2509" t="9309"/>
          <a:stretch/>
        </p:blipFill>
        <p:spPr>
          <a:xfrm>
            <a:off x="463" y="0"/>
            <a:ext cx="12191074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25" name="Google Shape;25;p4"/>
          <p:cNvSpPr txBox="1"/>
          <p:nvPr/>
        </p:nvSpPr>
        <p:spPr>
          <a:xfrm>
            <a:off x="2674144" y="3044300"/>
            <a:ext cx="6843712" cy="76940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4400"/>
              <a:buFont typeface="Arial"/>
              <a:buNone/>
            </a:pPr>
            <a:r>
              <a:rPr b="0" i="0" lang="it-IT" sz="4400" u="none" cap="none" strike="noStrik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Verbi in io</a:t>
            </a:r>
            <a:endParaRPr/>
          </a:p>
        </p:txBody>
      </p:sp>
    </p:spTree>
  </p:cSld>
  <p:clrMapOvr>
    <a:masterClrMapping/>
  </p:clrMapOvr>
  <p:transition>
    <p:push/>
  </p:transition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3" name="Shape 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Google Shape;94;p13"/>
          <p:cNvSpPr/>
          <p:nvPr/>
        </p:nvSpPr>
        <p:spPr>
          <a:xfrm>
            <a:off x="1055688" y="1839600"/>
            <a:ext cx="10074757" cy="178105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Ecco la flessione dell’infinito presente, del participio presente, del gerundio e del gerundivo di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capio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capis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cepi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captum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capĕre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«prendere».</a:t>
            </a:r>
            <a:endParaRPr/>
          </a:p>
        </p:txBody>
      </p:sp>
      <p:sp>
        <p:nvSpPr>
          <p:cNvPr id="95" name="Google Shape;95;p13"/>
          <p:cNvSpPr/>
          <p:nvPr/>
        </p:nvSpPr>
        <p:spPr>
          <a:xfrm>
            <a:off x="1055687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SISTEMA DEL PRESENTE (MODI INDEFINITI)</a:t>
            </a:r>
            <a:endParaRPr/>
          </a:p>
        </p:txBody>
      </p:sp>
      <p:sp>
        <p:nvSpPr>
          <p:cNvPr id="96" name="Google Shape;96;p13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6800" spcFirstLastPara="1" rIns="468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84C6D3"/>
                </a:solidFill>
                <a:latin typeface="Arial"/>
                <a:ea typeface="Arial"/>
                <a:cs typeface="Arial"/>
                <a:sym typeface="Arial"/>
              </a:rPr>
              <a:t>SISTEMA DEL PRESENTE (MODI INDEFINITI)</a:t>
            </a:r>
            <a:endParaRPr/>
          </a:p>
        </p:txBody>
      </p:sp>
      <p:graphicFrame>
        <p:nvGraphicFramePr>
          <p:cNvPr id="97" name="Google Shape;97;p13"/>
          <p:cNvGraphicFramePr/>
          <p:nvPr/>
        </p:nvGraphicFramePr>
        <p:xfrm>
          <a:off x="1918709" y="39204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{A39F591C-0A76-42BB-8F0E-C9D33827BEA8}</a:tableStyleId>
              </a:tblPr>
              <a:tblGrid>
                <a:gridCol w="2171700"/>
                <a:gridCol w="2227275"/>
              </a:tblGrid>
              <a:tr h="363550">
                <a:tc gridSpan="2"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Infinito presente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 hMerge="1"/>
              </a:tr>
              <a:tr h="349250">
                <a:tc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Attivo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Passivo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ĕre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</a:t>
                      </a:r>
                      <a:endParaRPr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8" name="Google Shape;98;p13"/>
          <p:cNvGraphicFramePr/>
          <p:nvPr/>
        </p:nvGraphicFramePr>
        <p:xfrm>
          <a:off x="6924097" y="392040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{A39F591C-0A76-42BB-8F0E-C9D33827BEA8}</a:tableStyleId>
              </a:tblPr>
              <a:tblGrid>
                <a:gridCol w="3298825"/>
              </a:tblGrid>
              <a:tr h="374650">
                <a:tc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Participio presente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</a:tr>
              <a:tr h="692150">
                <a:tc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iens</a:t>
                      </a: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ientis</a:t>
                      </a:r>
                      <a:endParaRPr b="1" i="0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9" name="Google Shape;99;p13"/>
          <p:cNvGraphicFramePr/>
          <p:nvPr/>
        </p:nvGraphicFramePr>
        <p:xfrm>
          <a:off x="1918709" y="57333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{A39F591C-0A76-42BB-8F0E-C9D33827BEA8}</a:tableStyleId>
              </a:tblPr>
              <a:tblGrid>
                <a:gridCol w="4394200"/>
              </a:tblGrid>
              <a:tr h="374650">
                <a:tc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Gerundio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iendi</a:t>
                      </a: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um</a:t>
                      </a: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o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00" name="Google Shape;100;p13"/>
          <p:cNvGraphicFramePr/>
          <p:nvPr/>
        </p:nvGraphicFramePr>
        <p:xfrm>
          <a:off x="6924097" y="573333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{A39F591C-0A76-42BB-8F0E-C9D33827BEA8}</a:tableStyleId>
              </a:tblPr>
              <a:tblGrid>
                <a:gridCol w="3302000"/>
              </a:tblGrid>
              <a:tr h="374650">
                <a:tc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Gerundivo</a:t>
                      </a:r>
                      <a:endParaRPr b="0" i="0" sz="16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iendus</a:t>
                      </a: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, 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um</a:t>
                      </a:r>
                      <a:endParaRPr b="1" i="0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4"/>
          <p:cNvSpPr/>
          <p:nvPr/>
        </p:nvSpPr>
        <p:spPr>
          <a:xfrm>
            <a:off x="1055688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LESSICO</a:t>
            </a:r>
            <a:endParaRPr/>
          </a:p>
        </p:txBody>
      </p:sp>
      <p:sp>
        <p:nvSpPr>
          <p:cNvPr id="106" name="Google Shape;106;p14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6800" spcFirstLastPara="1" rIns="468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84C6D3"/>
                </a:solidFill>
                <a:latin typeface="Arial"/>
                <a:ea typeface="Arial"/>
                <a:cs typeface="Arial"/>
                <a:sym typeface="Arial"/>
              </a:rPr>
              <a:t>LESSICO</a:t>
            </a:r>
            <a:endParaRPr/>
          </a:p>
        </p:txBody>
      </p:sp>
      <p:sp>
        <p:nvSpPr>
          <p:cNvPr id="107" name="Google Shape;107;p14"/>
          <p:cNvSpPr/>
          <p:nvPr/>
        </p:nvSpPr>
        <p:spPr>
          <a:xfrm>
            <a:off x="1055688" y="1839600"/>
            <a:ext cx="10074757" cy="125602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 verbi a coniugazione mista sono soltanto una quindicina più i loro composti. Di questi, tre sono deponenti.</a:t>
            </a:r>
            <a:endParaRPr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1" name="Shape 1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" name="Google Shape;112;p15"/>
          <p:cNvSpPr/>
          <p:nvPr/>
        </p:nvSpPr>
        <p:spPr>
          <a:xfrm>
            <a:off x="1055688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LESSICO</a:t>
            </a:r>
            <a:endParaRPr/>
          </a:p>
        </p:txBody>
      </p:sp>
      <p:graphicFrame>
        <p:nvGraphicFramePr>
          <p:cNvPr id="113" name="Google Shape;113;p15"/>
          <p:cNvGraphicFramePr/>
          <p:nvPr/>
        </p:nvGraphicFramePr>
        <p:xfrm>
          <a:off x="1055687" y="90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{A39F591C-0A76-42BB-8F0E-C9D33827BEA8}</a:tableStyleId>
              </a:tblPr>
              <a:tblGrid>
                <a:gridCol w="4069250"/>
                <a:gridCol w="3427800"/>
              </a:tblGrid>
              <a:tr h="42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LATINO</a:t>
                      </a:r>
                      <a:endParaRPr/>
                    </a:p>
                  </a:txBody>
                  <a:tcPr marT="71950" marB="71950" marR="71950" marL="7195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ITALIANO</a:t>
                      </a:r>
                      <a:endParaRPr/>
                    </a:p>
                  </a:txBody>
                  <a:tcPr marT="71925" marB="71925" marR="71950" marL="719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</a:tr>
              <a:tr h="39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capio, -is, cepi, captum, capĕre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prendere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cupio, -is, cupivi, cupitum, cupĕre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desiderare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facio, -is, feci, factum, facĕre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fare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fodio, -is, fodi, fossum, fodĕre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scavare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fugio, -is, fugi, fugitum, fugĕre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fuggire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iacio, -is, ieci, iactum, iacĕre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gettare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pario, -is, peperi, partum, parĕre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generare, partorire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quatio, -is, quassi, quassum, quatĕre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scuotere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rapio, -is, rapui, raptum, rapĕre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rapire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sapio, -is, sapii, sapĕre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sapere (avere sapore o senno)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specio, -is, spexi, spectum, specĕre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guardare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</a:tbl>
          </a:graphicData>
        </a:graphic>
      </p:graphicFrame>
      <p:sp>
        <p:nvSpPr>
          <p:cNvPr id="114" name="Google Shape;114;p15"/>
          <p:cNvSpPr/>
          <p:nvPr/>
        </p:nvSpPr>
        <p:spPr>
          <a:xfrm>
            <a:off x="8801677" y="1369129"/>
            <a:ext cx="161348" cy="4234270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965" y="0"/>
                  <a:pt x="10800" y="71"/>
                  <a:pt x="10800" y="159"/>
                </a:cubicBezTo>
                <a:lnTo>
                  <a:pt x="10800" y="10641"/>
                </a:lnTo>
                <a:cubicBezTo>
                  <a:pt x="10800" y="10729"/>
                  <a:pt x="15635" y="10800"/>
                  <a:pt x="21600" y="10800"/>
                </a:cubicBezTo>
                <a:cubicBezTo>
                  <a:pt x="15635" y="10800"/>
                  <a:pt x="10800" y="10871"/>
                  <a:pt x="10800" y="10959"/>
                </a:cubicBezTo>
                <a:lnTo>
                  <a:pt x="10800" y="21441"/>
                </a:lnTo>
                <a:cubicBezTo>
                  <a:pt x="10800" y="21529"/>
                  <a:pt x="5965" y="21600"/>
                  <a:pt x="0" y="21600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5" name="Google Shape;115;p15"/>
          <p:cNvSpPr/>
          <p:nvPr/>
        </p:nvSpPr>
        <p:spPr>
          <a:xfrm>
            <a:off x="9152803" y="3178319"/>
            <a:ext cx="1875416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Vebi della terza in -</a:t>
            </a:r>
            <a:r>
              <a:rPr b="0" i="1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io</a:t>
            </a: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attivi</a:t>
            </a:r>
            <a:endParaRPr/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9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16"/>
          <p:cNvSpPr/>
          <p:nvPr/>
        </p:nvSpPr>
        <p:spPr>
          <a:xfrm>
            <a:off x="1055688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LESSICO</a:t>
            </a:r>
            <a:endParaRPr/>
          </a:p>
        </p:txBody>
      </p:sp>
      <p:graphicFrame>
        <p:nvGraphicFramePr>
          <p:cNvPr id="121" name="Google Shape;121;p16"/>
          <p:cNvGraphicFramePr/>
          <p:nvPr/>
        </p:nvGraphicFramePr>
        <p:xfrm>
          <a:off x="1055687" y="90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{A39F591C-0A76-42BB-8F0E-C9D33827BEA8}</a:tableStyleId>
              </a:tblPr>
              <a:tblGrid>
                <a:gridCol w="4069250"/>
                <a:gridCol w="3427800"/>
              </a:tblGrid>
              <a:tr h="4285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LATINO</a:t>
                      </a:r>
                      <a:endParaRPr/>
                    </a:p>
                  </a:txBody>
                  <a:tcPr marT="71950" marB="71950" marR="71950" marL="7195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ITALIANO</a:t>
                      </a:r>
                      <a:endParaRPr/>
                    </a:p>
                  </a:txBody>
                  <a:tcPr marT="71925" marB="71925" marR="71950" marL="71950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</a:tr>
              <a:tr h="39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incipio, -is, incepi, inceptum, incipĕre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cominciare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deficio, -is, defeci, defectum, deficĕre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mancare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deicio, -is, deiectum, deicĕre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gettare giù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percutio,-is, percussi, percussum, percutĕre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percuotere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inspicio, is, inspexi, inspectum, inspicĕre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guardare dentro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gradior, graderis, gressus sum, gradi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camminare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ingredior, ingrederis, ingressus sum, ingredi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entrare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morior, moreris, mortuus sum, mori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morire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patior, pateris, passus sum, pati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patire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2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gradior, graderis, gressus sum, gradi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0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camminare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63500" marB="63500" marR="63500" marL="635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</a:tbl>
          </a:graphicData>
        </a:graphic>
      </p:graphicFrame>
      <p:sp>
        <p:nvSpPr>
          <p:cNvPr id="122" name="Google Shape;122;p16"/>
          <p:cNvSpPr/>
          <p:nvPr/>
        </p:nvSpPr>
        <p:spPr>
          <a:xfrm>
            <a:off x="8729663" y="1351105"/>
            <a:ext cx="119062" cy="207789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965" y="0"/>
                  <a:pt x="10800" y="71"/>
                  <a:pt x="10800" y="159"/>
                </a:cubicBezTo>
                <a:lnTo>
                  <a:pt x="10800" y="10641"/>
                </a:lnTo>
                <a:cubicBezTo>
                  <a:pt x="10800" y="10729"/>
                  <a:pt x="15635" y="10800"/>
                  <a:pt x="21600" y="10800"/>
                </a:cubicBezTo>
                <a:cubicBezTo>
                  <a:pt x="15635" y="10800"/>
                  <a:pt x="10800" y="10871"/>
                  <a:pt x="10800" y="10959"/>
                </a:cubicBezTo>
                <a:lnTo>
                  <a:pt x="10800" y="21441"/>
                </a:lnTo>
                <a:cubicBezTo>
                  <a:pt x="10800" y="21529"/>
                  <a:pt x="5965" y="21600"/>
                  <a:pt x="0" y="21600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3" name="Google Shape;123;p16"/>
          <p:cNvSpPr/>
          <p:nvPr/>
        </p:nvSpPr>
        <p:spPr>
          <a:xfrm>
            <a:off x="9151200" y="2077314"/>
            <a:ext cx="2108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Verbi della terza in -</a:t>
            </a:r>
            <a:r>
              <a:rPr b="0" i="1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io</a:t>
            </a: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attivi composti</a:t>
            </a:r>
            <a:endParaRPr/>
          </a:p>
        </p:txBody>
      </p:sp>
      <p:sp>
        <p:nvSpPr>
          <p:cNvPr id="124" name="Google Shape;124;p16"/>
          <p:cNvSpPr/>
          <p:nvPr/>
        </p:nvSpPr>
        <p:spPr>
          <a:xfrm>
            <a:off x="8729663" y="3562350"/>
            <a:ext cx="119062" cy="188026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965" y="0"/>
                  <a:pt x="10800" y="71"/>
                  <a:pt x="10800" y="159"/>
                </a:cubicBezTo>
                <a:lnTo>
                  <a:pt x="10800" y="10641"/>
                </a:lnTo>
                <a:cubicBezTo>
                  <a:pt x="10800" y="10729"/>
                  <a:pt x="15635" y="10800"/>
                  <a:pt x="21600" y="10800"/>
                </a:cubicBezTo>
                <a:cubicBezTo>
                  <a:pt x="15635" y="10800"/>
                  <a:pt x="10800" y="10871"/>
                  <a:pt x="10800" y="10959"/>
                </a:cubicBezTo>
                <a:lnTo>
                  <a:pt x="10800" y="21441"/>
                </a:lnTo>
                <a:cubicBezTo>
                  <a:pt x="10800" y="21529"/>
                  <a:pt x="5965" y="21600"/>
                  <a:pt x="0" y="21600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25" name="Google Shape;125;p16"/>
          <p:cNvSpPr/>
          <p:nvPr/>
        </p:nvSpPr>
        <p:spPr>
          <a:xfrm>
            <a:off x="9151200" y="4134355"/>
            <a:ext cx="210820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Verbi della terza in -</a:t>
            </a:r>
            <a:r>
              <a:rPr b="0" i="1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io</a:t>
            </a: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attivi deponenti</a:t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9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6800" spcFirstLastPara="1" rIns="468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84C6D3"/>
                </a:solidFill>
                <a:latin typeface="Arial"/>
                <a:ea typeface="Arial"/>
                <a:cs typeface="Arial"/>
                <a:sym typeface="Arial"/>
              </a:rPr>
              <a:t>I VERBI A CONIUGAZIONE MISTA</a:t>
            </a:r>
            <a:endParaRPr/>
          </a:p>
        </p:txBody>
      </p:sp>
      <p:sp>
        <p:nvSpPr>
          <p:cNvPr id="31" name="Google Shape;31;p5"/>
          <p:cNvSpPr/>
          <p:nvPr/>
        </p:nvSpPr>
        <p:spPr>
          <a:xfrm>
            <a:off x="1055688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I VERBI A CONIUGAZIONE MISTA</a:t>
            </a:r>
            <a:endParaRPr/>
          </a:p>
        </p:txBody>
      </p:sp>
      <p:sp>
        <p:nvSpPr>
          <p:cNvPr id="32" name="Google Shape;32;p5"/>
          <p:cNvSpPr/>
          <p:nvPr/>
        </p:nvSpPr>
        <p:spPr>
          <a:xfrm>
            <a:off x="1055061" y="1839600"/>
            <a:ext cx="10074757" cy="18180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Questi verbi presentano una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coniugazione mista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infatti presentano alcune forme proprie della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III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coniugazione e altre della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IV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6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Google Shape;37;p6"/>
          <p:cNvSpPr/>
          <p:nvPr/>
        </p:nvSpPr>
        <p:spPr>
          <a:xfrm>
            <a:off x="1055688" y="907200"/>
            <a:ext cx="10074757" cy="493018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Vengono ricondotti alla III coniugazione poiché il loro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infinito presente 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termina in -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ĕre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per gli attivi e in -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per i passivi, ma presentano la </a:t>
            </a:r>
            <a:r>
              <a:rPr b="1" i="0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vocale tematica 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b="1" i="1" lang="it-IT" sz="2600" u="none" cap="none" strike="noStrike">
                <a:solidFill>
                  <a:srgbClr val="48A3B1"/>
                </a:solidFill>
                <a:latin typeface="Arial"/>
                <a:ea typeface="Arial"/>
                <a:cs typeface="Arial"/>
                <a:sym typeface="Arial"/>
              </a:rPr>
              <a:t>i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- (come i verbi della IV) nell’indicativo presente, imperfetto e futuro, nel congiuntivo presente, nel participio presente, nel gerundio e nel gerundivo.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endParaRPr/>
          </a:p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 modi e i tempi che si basano sul tema del perfetto usano regolarmente il tema del perfetto con le consuete desinenze.</a:t>
            </a:r>
            <a:endParaRPr/>
          </a:p>
        </p:txBody>
      </p:sp>
      <p:sp>
        <p:nvSpPr>
          <p:cNvPr id="38" name="Google Shape;38;p6"/>
          <p:cNvSpPr/>
          <p:nvPr/>
        </p:nvSpPr>
        <p:spPr>
          <a:xfrm>
            <a:off x="1055688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I VERBI A CONIUGAZIONE MISTA</a:t>
            </a:r>
            <a:endParaRPr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2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7"/>
          <p:cNvSpPr/>
          <p:nvPr/>
        </p:nvSpPr>
        <p:spPr>
          <a:xfrm>
            <a:off x="1055688" y="1839600"/>
            <a:ext cx="10074757" cy="1161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Ecco la flessione dell’indicativo presente, imperfetto di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capio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capis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cepi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captum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capĕre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«prendere».</a:t>
            </a:r>
            <a:endParaRPr/>
          </a:p>
        </p:txBody>
      </p:sp>
      <p:sp>
        <p:nvSpPr>
          <p:cNvPr id="44" name="Google Shape;44;p7"/>
          <p:cNvSpPr/>
          <p:nvPr/>
        </p:nvSpPr>
        <p:spPr>
          <a:xfrm>
            <a:off x="1055688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SISTEMA DEL PRESENTE (INDICATIVO)</a:t>
            </a:r>
            <a:endParaRPr/>
          </a:p>
        </p:txBody>
      </p:sp>
      <p:sp>
        <p:nvSpPr>
          <p:cNvPr id="45" name="Google Shape;45;p7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6800" spcFirstLastPara="1" rIns="468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84C6D3"/>
                </a:solidFill>
                <a:latin typeface="Arial"/>
                <a:ea typeface="Arial"/>
                <a:cs typeface="Arial"/>
                <a:sym typeface="Arial"/>
              </a:rPr>
              <a:t>SISTEMA DEL PRESENTE (INDICATIVO)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49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0" name="Google Shape;50;p8"/>
          <p:cNvGraphicFramePr/>
          <p:nvPr/>
        </p:nvGraphicFramePr>
        <p:xfrm>
          <a:off x="1916724" y="90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{A39F591C-0A76-42BB-8F0E-C9D33827BEA8}</a:tableStyleId>
              </a:tblPr>
              <a:tblGrid>
                <a:gridCol w="2232025"/>
                <a:gridCol w="2000625"/>
                <a:gridCol w="2398325"/>
              </a:tblGrid>
              <a:tr h="38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ATTIVO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PASSIVO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io</a:t>
                      </a:r>
                      <a:endParaRPr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ior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eris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imus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itis</a:t>
                      </a:r>
                      <a:endParaRPr/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imini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iunt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iuntur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iebam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iebaris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iebat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iebatur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iebamus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iebamur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iebatis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iebamini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iebant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iebantur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</a:tbl>
          </a:graphicData>
        </a:graphic>
      </p:graphicFrame>
      <p:sp>
        <p:nvSpPr>
          <p:cNvPr id="51" name="Google Shape;51;p8"/>
          <p:cNvSpPr/>
          <p:nvPr/>
        </p:nvSpPr>
        <p:spPr>
          <a:xfrm>
            <a:off x="8765033" y="1324122"/>
            <a:ext cx="157162" cy="204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965" y="0"/>
                  <a:pt x="10800" y="71"/>
                  <a:pt x="10800" y="159"/>
                </a:cubicBezTo>
                <a:lnTo>
                  <a:pt x="10800" y="10641"/>
                </a:lnTo>
                <a:cubicBezTo>
                  <a:pt x="10800" y="10729"/>
                  <a:pt x="15635" y="10800"/>
                  <a:pt x="21600" y="10800"/>
                </a:cubicBezTo>
                <a:cubicBezTo>
                  <a:pt x="15635" y="10800"/>
                  <a:pt x="10800" y="10871"/>
                  <a:pt x="10800" y="10959"/>
                </a:cubicBezTo>
                <a:lnTo>
                  <a:pt x="10800" y="21441"/>
                </a:lnTo>
                <a:cubicBezTo>
                  <a:pt x="10800" y="21529"/>
                  <a:pt x="5965" y="21600"/>
                  <a:pt x="0" y="21600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" name="Google Shape;52;p8"/>
          <p:cNvSpPr/>
          <p:nvPr/>
        </p:nvSpPr>
        <p:spPr>
          <a:xfrm>
            <a:off x="9109519" y="2136633"/>
            <a:ext cx="18337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Indicativo presente</a:t>
            </a:r>
            <a:endParaRPr/>
          </a:p>
        </p:txBody>
      </p:sp>
      <p:sp>
        <p:nvSpPr>
          <p:cNvPr id="53" name="Google Shape;53;p8"/>
          <p:cNvSpPr/>
          <p:nvPr/>
        </p:nvSpPr>
        <p:spPr>
          <a:xfrm>
            <a:off x="8765033" y="3433619"/>
            <a:ext cx="157162" cy="203770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965" y="0"/>
                  <a:pt x="10800" y="71"/>
                  <a:pt x="10800" y="159"/>
                </a:cubicBezTo>
                <a:lnTo>
                  <a:pt x="10800" y="10641"/>
                </a:lnTo>
                <a:cubicBezTo>
                  <a:pt x="10800" y="10729"/>
                  <a:pt x="15635" y="10800"/>
                  <a:pt x="21600" y="10800"/>
                </a:cubicBezTo>
                <a:cubicBezTo>
                  <a:pt x="15635" y="10800"/>
                  <a:pt x="10800" y="10871"/>
                  <a:pt x="10800" y="10959"/>
                </a:cubicBezTo>
                <a:lnTo>
                  <a:pt x="10800" y="21441"/>
                </a:lnTo>
                <a:cubicBezTo>
                  <a:pt x="10800" y="21529"/>
                  <a:pt x="5965" y="21600"/>
                  <a:pt x="0" y="21600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" name="Google Shape;54;p8"/>
          <p:cNvSpPr/>
          <p:nvPr/>
        </p:nvSpPr>
        <p:spPr>
          <a:xfrm>
            <a:off x="9109520" y="4184508"/>
            <a:ext cx="19839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Indicativo imperfetto</a:t>
            </a:r>
            <a:endParaRPr/>
          </a:p>
        </p:txBody>
      </p:sp>
      <p:sp>
        <p:nvSpPr>
          <p:cNvPr id="55" name="Google Shape;55;p8"/>
          <p:cNvSpPr/>
          <p:nvPr/>
        </p:nvSpPr>
        <p:spPr>
          <a:xfrm>
            <a:off x="1055688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SISTEMA DEL PRESENTE (INDICATIVO)</a:t>
            </a:r>
            <a:endParaRPr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9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9"/>
          <p:cNvSpPr/>
          <p:nvPr/>
        </p:nvSpPr>
        <p:spPr>
          <a:xfrm>
            <a:off x="1055688" y="907200"/>
            <a:ext cx="10074757" cy="1161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Ecco la flessione del futuro semplice di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capio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capis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cepi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captum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capĕre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«prendere».</a:t>
            </a:r>
            <a:endParaRPr/>
          </a:p>
        </p:txBody>
      </p:sp>
      <p:sp>
        <p:nvSpPr>
          <p:cNvPr id="61" name="Google Shape;61;p9"/>
          <p:cNvSpPr/>
          <p:nvPr/>
        </p:nvSpPr>
        <p:spPr>
          <a:xfrm>
            <a:off x="1055688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SISTEMA DEL PRESENTE (INDICATIVO)</a:t>
            </a:r>
            <a:endParaRPr/>
          </a:p>
        </p:txBody>
      </p:sp>
      <p:graphicFrame>
        <p:nvGraphicFramePr>
          <p:cNvPr id="62" name="Google Shape;62;p9"/>
          <p:cNvGraphicFramePr/>
          <p:nvPr/>
        </p:nvGraphicFramePr>
        <p:xfrm>
          <a:off x="2780506" y="2893214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{A39F591C-0A76-42BB-8F0E-C9D33827BEA8}</a:tableStyleId>
              </a:tblPr>
              <a:tblGrid>
                <a:gridCol w="2232025"/>
                <a:gridCol w="2000625"/>
                <a:gridCol w="2398325"/>
              </a:tblGrid>
              <a:tr h="38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ATTIVO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PASSIVO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iam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ieris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iet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ietur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iemus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iemur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ietis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iemini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ient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ientur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</a:tbl>
          </a:graphicData>
        </a:graphic>
      </p:graphicFrame>
      <p:sp>
        <p:nvSpPr>
          <p:cNvPr id="63" name="Google Shape;63;p9"/>
          <p:cNvSpPr/>
          <p:nvPr/>
        </p:nvSpPr>
        <p:spPr>
          <a:xfrm>
            <a:off x="9650172" y="3321050"/>
            <a:ext cx="163512" cy="2054944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965" y="0"/>
                  <a:pt x="10800" y="71"/>
                  <a:pt x="10800" y="159"/>
                </a:cubicBezTo>
                <a:lnTo>
                  <a:pt x="10800" y="10641"/>
                </a:lnTo>
                <a:cubicBezTo>
                  <a:pt x="10800" y="10729"/>
                  <a:pt x="15635" y="10800"/>
                  <a:pt x="21600" y="10800"/>
                </a:cubicBezTo>
                <a:cubicBezTo>
                  <a:pt x="15635" y="10800"/>
                  <a:pt x="10800" y="10871"/>
                  <a:pt x="10800" y="10959"/>
                </a:cubicBezTo>
                <a:lnTo>
                  <a:pt x="10800" y="21441"/>
                </a:lnTo>
                <a:cubicBezTo>
                  <a:pt x="10800" y="21529"/>
                  <a:pt x="5965" y="21600"/>
                  <a:pt x="0" y="21600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4" name="Google Shape;64;p9"/>
          <p:cNvSpPr/>
          <p:nvPr/>
        </p:nvSpPr>
        <p:spPr>
          <a:xfrm>
            <a:off x="9994659" y="4078288"/>
            <a:ext cx="113872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Indicativo futuro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0"/>
          <p:cNvSpPr/>
          <p:nvPr/>
        </p:nvSpPr>
        <p:spPr>
          <a:xfrm>
            <a:off x="1055688" y="1839600"/>
            <a:ext cx="10074757" cy="1161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Ecco la flessione dell’indicativo presente, imperfetto di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capio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capis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cepi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captum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capĕre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«prendere».</a:t>
            </a:r>
            <a:endParaRPr/>
          </a:p>
        </p:txBody>
      </p:sp>
      <p:sp>
        <p:nvSpPr>
          <p:cNvPr id="70" name="Google Shape;70;p10"/>
          <p:cNvSpPr/>
          <p:nvPr/>
        </p:nvSpPr>
        <p:spPr>
          <a:xfrm>
            <a:off x="1055687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SISTEMA DEL PRESENTE (CONGIUNTIVO)</a:t>
            </a:r>
            <a:endParaRPr/>
          </a:p>
        </p:txBody>
      </p:sp>
      <p:sp>
        <p:nvSpPr>
          <p:cNvPr id="71" name="Google Shape;71;p10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6800" spcFirstLastPara="1" rIns="468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84C6D3"/>
                </a:solidFill>
                <a:latin typeface="Arial"/>
                <a:ea typeface="Arial"/>
                <a:cs typeface="Arial"/>
                <a:sym typeface="Arial"/>
              </a:rPr>
              <a:t>SISTEMA DEL PRESENTE (CONGIUNTIVO)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6" name="Google Shape;76;p11"/>
          <p:cNvGraphicFramePr/>
          <p:nvPr/>
        </p:nvGraphicFramePr>
        <p:xfrm>
          <a:off x="1916724" y="907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{A39F591C-0A76-42BB-8F0E-C9D33827BEA8}</a:tableStyleId>
              </a:tblPr>
              <a:tblGrid>
                <a:gridCol w="2232025"/>
                <a:gridCol w="2000625"/>
                <a:gridCol w="2398325"/>
              </a:tblGrid>
              <a:tr h="385775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Pts val="2000"/>
                        <a:buFont typeface="Arial"/>
                        <a:buNone/>
                      </a:pPr>
                      <a:r>
                        <a:t/>
                      </a:r>
                      <a:endParaRPr b="1" i="0" sz="2000" u="none" cap="none" strike="noStrike">
                        <a:solidFill>
                          <a:srgbClr val="FFFFFF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ATTIVO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PASSIVO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iam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iaris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iat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iatur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iamus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iamur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iatis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iamini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iaunt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iantur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erem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ereris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eret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eretur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eremus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eremur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eretis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eremini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2032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erent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erentur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50800" marB="50800" marR="50800" marL="5080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</a:tbl>
          </a:graphicData>
        </a:graphic>
      </p:graphicFrame>
      <p:sp>
        <p:nvSpPr>
          <p:cNvPr id="77" name="Google Shape;77;p11"/>
          <p:cNvSpPr/>
          <p:nvPr/>
        </p:nvSpPr>
        <p:spPr>
          <a:xfrm>
            <a:off x="8765033" y="1324122"/>
            <a:ext cx="157162" cy="2049462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965" y="0"/>
                  <a:pt x="10800" y="71"/>
                  <a:pt x="10800" y="159"/>
                </a:cubicBezTo>
                <a:lnTo>
                  <a:pt x="10800" y="10641"/>
                </a:lnTo>
                <a:cubicBezTo>
                  <a:pt x="10800" y="10729"/>
                  <a:pt x="15635" y="10800"/>
                  <a:pt x="21600" y="10800"/>
                </a:cubicBezTo>
                <a:cubicBezTo>
                  <a:pt x="15635" y="10800"/>
                  <a:pt x="10800" y="10871"/>
                  <a:pt x="10800" y="10959"/>
                </a:cubicBezTo>
                <a:lnTo>
                  <a:pt x="10800" y="21441"/>
                </a:lnTo>
                <a:cubicBezTo>
                  <a:pt x="10800" y="21529"/>
                  <a:pt x="5965" y="21600"/>
                  <a:pt x="0" y="21600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78" name="Google Shape;78;p11"/>
          <p:cNvSpPr/>
          <p:nvPr/>
        </p:nvSpPr>
        <p:spPr>
          <a:xfrm>
            <a:off x="9109519" y="2069958"/>
            <a:ext cx="1833757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Congiuntivo presente</a:t>
            </a:r>
            <a:endParaRPr/>
          </a:p>
        </p:txBody>
      </p:sp>
      <p:sp>
        <p:nvSpPr>
          <p:cNvPr id="79" name="Google Shape;79;p11"/>
          <p:cNvSpPr/>
          <p:nvPr/>
        </p:nvSpPr>
        <p:spPr>
          <a:xfrm>
            <a:off x="8765033" y="3433619"/>
            <a:ext cx="157162" cy="2037705"/>
          </a:xfrm>
          <a:custGeom>
            <a:rect b="b" l="l" r="r" t="t"/>
            <a:pathLst>
              <a:path extrusionOk="0" h="21600" w="21600">
                <a:moveTo>
                  <a:pt x="0" y="0"/>
                </a:moveTo>
                <a:cubicBezTo>
                  <a:pt x="5965" y="0"/>
                  <a:pt x="10800" y="71"/>
                  <a:pt x="10800" y="159"/>
                </a:cubicBezTo>
                <a:lnTo>
                  <a:pt x="10800" y="10641"/>
                </a:lnTo>
                <a:cubicBezTo>
                  <a:pt x="10800" y="10729"/>
                  <a:pt x="15635" y="10800"/>
                  <a:pt x="21600" y="10800"/>
                </a:cubicBezTo>
                <a:cubicBezTo>
                  <a:pt x="15635" y="10800"/>
                  <a:pt x="10800" y="10871"/>
                  <a:pt x="10800" y="10959"/>
                </a:cubicBezTo>
                <a:lnTo>
                  <a:pt x="10800" y="21441"/>
                </a:lnTo>
                <a:cubicBezTo>
                  <a:pt x="10800" y="21529"/>
                  <a:pt x="5965" y="21600"/>
                  <a:pt x="0" y="21600"/>
                </a:cubicBezTo>
              </a:path>
            </a:pathLst>
          </a:custGeom>
          <a:noFill/>
          <a:ln cap="flat" cmpd="sng" w="28575">
            <a:solidFill>
              <a:srgbClr val="FFFFFF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80" name="Google Shape;80;p11"/>
          <p:cNvSpPr/>
          <p:nvPr/>
        </p:nvSpPr>
        <p:spPr>
          <a:xfrm>
            <a:off x="9109520" y="4117833"/>
            <a:ext cx="1983980" cy="646331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8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Congiuntivo imperfetto</a:t>
            </a:r>
            <a:endParaRPr/>
          </a:p>
        </p:txBody>
      </p:sp>
      <p:sp>
        <p:nvSpPr>
          <p:cNvPr id="81" name="Google Shape;81;p11"/>
          <p:cNvSpPr/>
          <p:nvPr/>
        </p:nvSpPr>
        <p:spPr>
          <a:xfrm>
            <a:off x="1055687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SISTEMA DEL PRESENTE (CONGIUNTIVO)</a:t>
            </a:r>
            <a:endParaRPr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5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12"/>
          <p:cNvSpPr/>
          <p:nvPr/>
        </p:nvSpPr>
        <p:spPr>
          <a:xfrm>
            <a:off x="1055688" y="1839600"/>
            <a:ext cx="10074757" cy="1161745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Ecco la flessione dell’imperativo di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capio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capis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cepi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captum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, </a:t>
            </a:r>
            <a:r>
              <a:rPr b="0" i="1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capĕre</a:t>
            </a:r>
            <a:r>
              <a:rPr b="0" i="0" lang="it-IT" sz="2600" u="none" cap="none" strike="noStrike">
                <a:solidFill>
                  <a:srgbClr val="FFFEFF"/>
                </a:solidFill>
                <a:latin typeface="Arial"/>
                <a:ea typeface="Arial"/>
                <a:cs typeface="Arial"/>
                <a:sym typeface="Arial"/>
              </a:rPr>
              <a:t> «prendere».</a:t>
            </a:r>
            <a:endParaRPr/>
          </a:p>
        </p:txBody>
      </p:sp>
      <p:sp>
        <p:nvSpPr>
          <p:cNvPr id="87" name="Google Shape;87;p12"/>
          <p:cNvSpPr/>
          <p:nvPr/>
        </p:nvSpPr>
        <p:spPr>
          <a:xfrm>
            <a:off x="1055687" y="201600"/>
            <a:ext cx="6841403" cy="27699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45700" spcFirstLastPara="1" rIns="45700" wrap="square" tIns="45700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0" i="0" lang="it-IT" sz="1200" u="none" cap="none" strike="noStrike">
                <a:solidFill>
                  <a:srgbClr val="BFBFBF"/>
                </a:solidFill>
                <a:latin typeface="Arial"/>
                <a:ea typeface="Arial"/>
                <a:cs typeface="Arial"/>
                <a:sym typeface="Arial"/>
              </a:rPr>
              <a:t>VERBI IN IO / SISTEMA DEL PRESENTE (IMPERATIVO)</a:t>
            </a:r>
            <a:endParaRPr/>
          </a:p>
        </p:txBody>
      </p:sp>
      <p:sp>
        <p:nvSpPr>
          <p:cNvPr id="88" name="Google Shape;88;p12"/>
          <p:cNvSpPr txBox="1"/>
          <p:nvPr>
            <p:ph idx="1" type="body"/>
          </p:nvPr>
        </p:nvSpPr>
        <p:spPr>
          <a:xfrm>
            <a:off x="1055687" y="908050"/>
            <a:ext cx="10080625" cy="382587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46800" spcFirstLastPara="1" rIns="46800" wrap="square" tIns="45700">
            <a:no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3CF6D"/>
              </a:buClr>
              <a:buSzPts val="2100"/>
              <a:buFont typeface="Arial"/>
              <a:buNone/>
            </a:pPr>
            <a:r>
              <a:rPr b="1" i="0" lang="it-IT" sz="2100" u="none" cap="none" strike="noStrike">
                <a:solidFill>
                  <a:srgbClr val="84C6D3"/>
                </a:solidFill>
                <a:latin typeface="Arial"/>
                <a:ea typeface="Arial"/>
                <a:cs typeface="Arial"/>
                <a:sym typeface="Arial"/>
              </a:rPr>
              <a:t>SISTEMA DEL PRESENTE (IMPERATIVO)</a:t>
            </a:r>
            <a:endParaRPr/>
          </a:p>
        </p:txBody>
      </p:sp>
      <p:graphicFrame>
        <p:nvGraphicFramePr>
          <p:cNvPr id="89" name="Google Shape;89;p12"/>
          <p:cNvGraphicFramePr/>
          <p:nvPr/>
        </p:nvGraphicFramePr>
        <p:xfrm>
          <a:off x="3998359" y="34290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{A39F591C-0A76-42BB-8F0E-C9D33827BEA8}</a:tableStyleId>
              </a:tblPr>
              <a:tblGrid>
                <a:gridCol w="2090750"/>
                <a:gridCol w="2098675"/>
              </a:tblGrid>
              <a:tr h="428550">
                <a:tc gridSpan="2">
                  <a:txBody>
                    <a:bodyPr/>
                    <a:lstStyle/>
                    <a:p>
                      <a:pPr indent="-285750" lvl="0" marL="285750" marR="0" rtl="0" algn="ctr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FFFFFF"/>
                        </a:buClr>
                        <a:buSzPts val="1800"/>
                        <a:buFont typeface="Arial"/>
                        <a:buNone/>
                      </a:pPr>
                      <a:r>
                        <a:rPr b="1" i="0" lang="it-IT" sz="1800" u="none" cap="none" strike="noStrike">
                          <a:solidFill>
                            <a:srgbClr val="FFFFFF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Imperativo presente</a:t>
                      </a:r>
                      <a:endParaRPr b="0" i="0" sz="12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48A3B1"/>
                    </a:solidFill>
                  </a:tcPr>
                </a:tc>
                <a:tc hMerge="1"/>
              </a:tr>
              <a:tr h="39045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e</a:t>
                      </a:r>
                      <a:endParaRPr/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singolare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1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  <a:tr h="38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2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cap-</a:t>
                      </a:r>
                      <a:r>
                        <a:rPr b="1" i="1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ite</a:t>
                      </a:r>
                      <a:endParaRPr b="1" i="1" sz="1600" u="none" cap="none" strike="noStrike">
                        <a:solidFill>
                          <a:srgbClr val="0070C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C0EBF3"/>
                    </a:solidFill>
                  </a:tcPr>
                </a:tc>
              </a:tr>
              <a:tr h="387700"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70C0"/>
                        </a:buClr>
                        <a:buSzPts val="1600"/>
                        <a:buFont typeface="Arial"/>
                        <a:buNone/>
                      </a:pP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3</a:t>
                      </a:r>
                      <a:r>
                        <a:rPr b="1" baseline="30000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a</a:t>
                      </a:r>
                      <a:r>
                        <a:rPr b="1" i="0" lang="it-IT" sz="1600" u="none" cap="none" strike="noStrike">
                          <a:solidFill>
                            <a:srgbClr val="0070C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 plurale</a:t>
                      </a:r>
                      <a:endParaRPr/>
                    </a:p>
                  </a:txBody>
                  <a:tcPr marT="50800" marB="50800" marR="50800" marL="50800" anchor="ctr">
                    <a:lnL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  <a:tc>
                  <a:txBody>
                    <a:bodyPr/>
                    <a:lstStyle/>
                    <a:p>
                      <a:pPr indent="0" lvl="0" marL="0" marR="0" rtl="0"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404040"/>
                        </a:buClr>
                        <a:buSzPts val="1600"/>
                        <a:buFont typeface="Arial"/>
                        <a:buNone/>
                      </a:pPr>
                      <a:r>
                        <a:rPr b="0" i="1" lang="it-IT" sz="1600" u="none" cap="none" strike="noStrike">
                          <a:solidFill>
                            <a:srgbClr val="404040"/>
                          </a:solidFill>
                          <a:latin typeface="Arial"/>
                          <a:ea typeface="Arial"/>
                          <a:cs typeface="Arial"/>
                          <a:sym typeface="Arial"/>
                        </a:rPr>
                        <a:t>-</a:t>
                      </a:r>
                      <a:endParaRPr b="0" i="0" sz="1800" u="none" cap="none" strike="noStrike">
                        <a:solidFill>
                          <a:srgbClr val="000000"/>
                        </a:solidFill>
                        <a:latin typeface="Arial"/>
                        <a:ea typeface="Arial"/>
                        <a:cs typeface="Arial"/>
                        <a:sym typeface="Arial"/>
                      </a:endParaRPr>
                    </a:p>
                  </a:txBody>
                  <a:tcPr marT="71950" marB="71950" marR="71950" marL="71950" anchor="ctr">
                    <a:lnL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12700">
                      <a:solidFill>
                        <a:srgbClr val="FFFFFF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FFFEFF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  <a:solidFill>
                      <a:srgbClr val="84C6D3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VUOTA - NEG-bastoni-PARAGRAFO-con-titoletto (paragrafo graziato)">
  <a:themeElements>
    <a:clrScheme name="VUOTA - NEG-bastoni-PARAGRAFO-con-titoletto (paragrafo graziato)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3.xml><?xml version="1.0" encoding="utf-8"?>
<a:theme xmlns:a="http://schemas.openxmlformats.org/drawingml/2006/main" xmlns:r="http://schemas.openxmlformats.org/officeDocument/2006/relationships" name="VUOTA">
  <a:themeElements>
    <a:clrScheme name="VUOTA">
      <a:dk1>
        <a:srgbClr val="000000"/>
      </a:dk1>
      <a:lt1>
        <a:srgbClr val="2A2A2A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2A2A2A"/>
      </a:accent3>
      <a:accent4>
        <a:srgbClr val="4472C4"/>
      </a:accent4>
      <a:accent5>
        <a:srgbClr val="ED7D31"/>
      </a:accent5>
      <a:accent6>
        <a:srgbClr val="2A2A2A"/>
      </a:accent6>
      <a:hlink>
        <a:srgbClr val="0000FF"/>
      </a:hlink>
      <a:folHlink>
        <a:srgbClr val="FF00FF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