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3" roundtripDataSignature="AMtx7mhvuChMitd6EKZ0uqodOzXiG/oU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8167836c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28167836c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228167836c1_0_0:notes"/>
          <p:cNvSpPr txBox="1"/>
          <p:nvPr>
            <p:ph idx="3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8167836c1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28167836c1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8167836c1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28167836c1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228167836c1_0_9:notes"/>
          <p:cNvSpPr txBox="1"/>
          <p:nvPr>
            <p:ph idx="3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8167836c1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228167836c1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ctrTitle"/>
          </p:nvPr>
        </p:nvSpPr>
        <p:spPr>
          <a:xfrm>
            <a:off x="695325" y="1989137"/>
            <a:ext cx="9001125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b="1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695325" y="4868863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la">
  <p:cSld name="Tabella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695325" y="549275"/>
            <a:ext cx="5040000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2" type="body"/>
          </p:nvPr>
        </p:nvSpPr>
        <p:spPr>
          <a:xfrm>
            <a:off x="6456675" y="549276"/>
            <a:ext cx="5040000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etto + Immagine">
  <p:cSld name="Titoletto + Immagin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/>
          <p:nvPr>
            <p:ph idx="2" type="pic"/>
          </p:nvPr>
        </p:nvSpPr>
        <p:spPr>
          <a:xfrm>
            <a:off x="695325" y="1484313"/>
            <a:ext cx="10801350" cy="48244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93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a + didascalia">
  <p:cSld name="Immagina + didascalia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>
            <p:ph idx="2" type="pic"/>
          </p:nvPr>
        </p:nvSpPr>
        <p:spPr>
          <a:xfrm>
            <a:off x="695326" y="549275"/>
            <a:ext cx="10801350" cy="4824413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695325" y="5373688"/>
            <a:ext cx="10801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4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385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3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etto + vuoto">
  <p:cSld name="Titoletto + vuoto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93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type="ctrTitle"/>
          </p:nvPr>
        </p:nvSpPr>
        <p:spPr>
          <a:xfrm>
            <a:off x="695325" y="1989137"/>
            <a:ext cx="9001125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b="1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" type="subTitle"/>
          </p:nvPr>
        </p:nvSpPr>
        <p:spPr>
          <a:xfrm>
            <a:off x="695325" y="4868863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tto chiave 02">
  <p:cSld name="Concetto chiave 02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>
            <p:ph type="ctr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b="1" sz="4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sto + 1 Immagine">
  <p:cSld name="2_Testo + 1 Immagine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idx="1" type="body"/>
          </p:nvPr>
        </p:nvSpPr>
        <p:spPr>
          <a:xfrm>
            <a:off x="695325" y="549275"/>
            <a:ext cx="5040000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8"/>
          <p:cNvSpPr/>
          <p:nvPr>
            <p:ph idx="2" type="pic"/>
          </p:nvPr>
        </p:nvSpPr>
        <p:spPr>
          <a:xfrm>
            <a:off x="6096000" y="549275"/>
            <a:ext cx="5400675" cy="575945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 txBox="1"/>
          <p:nvPr>
            <p:ph idx="3" type="body"/>
          </p:nvPr>
        </p:nvSpPr>
        <p:spPr>
          <a:xfrm>
            <a:off x="695325" y="1989138"/>
            <a:ext cx="504000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itolo + Immagine">
  <p:cSld name="Capitolo + Immagin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695325" y="549275"/>
            <a:ext cx="4532809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  <a:defRPr b="1" sz="4000">
                <a:solidFill>
                  <a:srgbClr val="4D922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pitolo + Immagine">
  <p:cSld name="1_Capitolo + Immagine">
    <p:bg>
      <p:bgPr>
        <a:solidFill>
          <a:schemeClr val="dk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695325" y="549275"/>
            <a:ext cx="4532809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  <a:defRPr b="1" sz="4000">
                <a:solidFill>
                  <a:srgbClr val="4D922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17"/>
          <p:cNvSpPr txBox="1"/>
          <p:nvPr>
            <p:ph idx="2" type="body"/>
          </p:nvPr>
        </p:nvSpPr>
        <p:spPr>
          <a:xfrm>
            <a:off x="6456675" y="549275"/>
            <a:ext cx="5040000" cy="5759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accen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ctrTitle"/>
          </p:nvPr>
        </p:nvSpPr>
        <p:spPr>
          <a:xfrm>
            <a:off x="695326" y="1989137"/>
            <a:ext cx="6619874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Verdana"/>
              <a:buNone/>
              <a:defRPr b="1" sz="5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subTitle"/>
          </p:nvPr>
        </p:nvSpPr>
        <p:spPr>
          <a:xfrm>
            <a:off x="695326" y="4868863"/>
            <a:ext cx="6626012" cy="1439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5"/>
          <p:cNvSpPr/>
          <p:nvPr>
            <p:ph idx="2" type="pic"/>
          </p:nvPr>
        </p:nvSpPr>
        <p:spPr>
          <a:xfrm>
            <a:off x="7896224" y="0"/>
            <a:ext cx="42957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sto + 1 Immagine">
  <p:cSld name="1_Testo + 1 Immagine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695325" y="549275"/>
            <a:ext cx="504000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/>
          <p:nvPr>
            <p:ph idx="2" type="pic"/>
          </p:nvPr>
        </p:nvSpPr>
        <p:spPr>
          <a:xfrm>
            <a:off x="6096000" y="549275"/>
            <a:ext cx="5400675" cy="5759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Txt + Img">
  <p:cSld name="3 colonne Txt + Img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>
            <p:ph idx="2" type="pic"/>
          </p:nvPr>
        </p:nvSpPr>
        <p:spPr>
          <a:xfrm>
            <a:off x="695325" y="1484313"/>
            <a:ext cx="3240000" cy="194530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695325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9"/>
          <p:cNvSpPr/>
          <p:nvPr>
            <p:ph idx="3" type="pic"/>
          </p:nvPr>
        </p:nvSpPr>
        <p:spPr>
          <a:xfrm>
            <a:off x="4495800" y="1484313"/>
            <a:ext cx="3240000" cy="1945306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 txBox="1"/>
          <p:nvPr>
            <p:ph idx="4" type="body"/>
          </p:nvPr>
        </p:nvSpPr>
        <p:spPr>
          <a:xfrm>
            <a:off x="4495800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/>
          <p:nvPr>
            <p:ph idx="5" type="pic"/>
          </p:nvPr>
        </p:nvSpPr>
        <p:spPr>
          <a:xfrm>
            <a:off x="8257520" y="1484313"/>
            <a:ext cx="3240000" cy="1945306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 txBox="1"/>
          <p:nvPr>
            <p:ph idx="6" type="body"/>
          </p:nvPr>
        </p:nvSpPr>
        <p:spPr>
          <a:xfrm>
            <a:off x="8257520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7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pos="2819">
          <p15:clr>
            <a:srgbClr val="FBAE40"/>
          </p15:clr>
        </p15:guide>
        <p15:guide id="3" pos="2479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438">
          <p15:clr>
            <a:srgbClr val="FBAE40"/>
          </p15:clr>
        </p15:guide>
        <p15:guide id="9" pos="5201">
          <p15:clr>
            <a:srgbClr val="FBAE40"/>
          </p15:clr>
        </p15:guide>
        <p15:guide id="10" pos="4883">
          <p15:clr>
            <a:srgbClr val="FBAE40"/>
          </p15:clr>
        </p15:guide>
        <p15:guide id="11" pos="7242">
          <p15:clr>
            <a:srgbClr val="FBAE40"/>
          </p15:clr>
        </p15:guide>
        <p15:guide id="12" orient="horz" pos="2160">
          <p15:clr>
            <a:srgbClr val="FBAE40"/>
          </p15:clr>
        </p15:guide>
        <p15:guide id="13" orient="horz" pos="93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o + 1 Immagine">
  <p:cSld name="Testo + 1 Immagine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695324" y="54927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695324" y="1989138"/>
            <a:ext cx="90011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tto chiave 01">
  <p:cSld name="Concetto chiave 01">
    <p:bg>
      <p:bgPr>
        <a:solidFill>
          <a:schemeClr val="dk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ctr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220"/>
              </a:buClr>
              <a:buSzPts val="4000"/>
              <a:buFont typeface="Verdana"/>
              <a:buNone/>
              <a:defRPr b="1" sz="4000">
                <a:solidFill>
                  <a:srgbClr val="4D922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3"/>
          <p:cNvSpPr/>
          <p:nvPr/>
        </p:nvSpPr>
        <p:spPr>
          <a:xfrm>
            <a:off x="0" y="6020382"/>
            <a:ext cx="841108" cy="84110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3226" y="6499367"/>
            <a:ext cx="325217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/>
        </p:nvSpPr>
        <p:spPr>
          <a:xfrm>
            <a:off x="10649666" y="630454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13"/>
          <p:cNvSpPr txBox="1"/>
          <p:nvPr/>
        </p:nvSpPr>
        <p:spPr>
          <a:xfrm>
            <a:off x="695324" y="6308725"/>
            <a:ext cx="10696861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it-IT" sz="1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Le misure di </a:t>
            </a:r>
            <a:r>
              <a:rPr lang="it-IT" sz="1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capacità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695325" y="1989125"/>
            <a:ext cx="9558600" cy="28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</a:pPr>
            <a:r>
              <a:rPr lang="it-IT"/>
              <a:t>Le misure di capacità</a:t>
            </a:r>
            <a:endParaRPr/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695325" y="4868863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it-IT"/>
              <a:t>Un passo alla volta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>
            <p:ph idx="1" type="body"/>
          </p:nvPr>
        </p:nvSpPr>
        <p:spPr>
          <a:xfrm>
            <a:off x="695325" y="549275"/>
            <a:ext cx="4532809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</a:pPr>
            <a:r>
              <a:rPr lang="it-IT"/>
              <a:t>A cosa servono le misure di capacità?</a:t>
            </a:r>
            <a:endParaRPr/>
          </a:p>
        </p:txBody>
      </p:sp>
      <p:pic>
        <p:nvPicPr>
          <p:cNvPr id="83" name="Google Shape;8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109" y="1372975"/>
            <a:ext cx="6659066" cy="41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idx="2" type="body"/>
          </p:nvPr>
        </p:nvSpPr>
        <p:spPr>
          <a:xfrm>
            <a:off x="6456675" y="549275"/>
            <a:ext cx="5040000" cy="57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/>
              <a:t>Le misure di capacità permettono di misurare la </a:t>
            </a:r>
            <a:r>
              <a:rPr b="1" lang="it-IT"/>
              <a:t>quantità di liquido</a:t>
            </a:r>
            <a:r>
              <a:rPr lang="it-IT"/>
              <a:t> contenuto in un recipiente</a:t>
            </a:r>
            <a:r>
              <a:rPr lang="it-IT"/>
              <a:t>.</a:t>
            </a:r>
            <a:endParaRPr/>
          </a:p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695325" y="549275"/>
            <a:ext cx="4532700" cy="57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</a:pPr>
            <a:r>
              <a:rPr lang="it-IT"/>
              <a:t>A cosa servono le misure di capacità?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8167836c1_0_0"/>
          <p:cNvSpPr txBox="1"/>
          <p:nvPr>
            <p:ph idx="1" type="body"/>
          </p:nvPr>
        </p:nvSpPr>
        <p:spPr>
          <a:xfrm>
            <a:off x="695325" y="549275"/>
            <a:ext cx="4532700" cy="57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</a:pPr>
            <a:r>
              <a:rPr lang="it-IT"/>
              <a:t>Qual è l’unità di misura della capacità?</a:t>
            </a:r>
            <a:endParaRPr/>
          </a:p>
        </p:txBody>
      </p:sp>
      <p:pic>
        <p:nvPicPr>
          <p:cNvPr id="96" name="Google Shape;96;g228167836c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000" y="1013950"/>
            <a:ext cx="6659173" cy="483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8167836c1_0_5"/>
          <p:cNvSpPr txBox="1"/>
          <p:nvPr>
            <p:ph idx="2" type="body"/>
          </p:nvPr>
        </p:nvSpPr>
        <p:spPr>
          <a:xfrm>
            <a:off x="6456675" y="549275"/>
            <a:ext cx="5040000" cy="3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/>
              <a:t>È il </a:t>
            </a:r>
            <a:r>
              <a:rPr b="1" lang="it-IT"/>
              <a:t>litro</a:t>
            </a:r>
            <a:r>
              <a:rPr lang="it-IT"/>
              <a:t> (</a:t>
            </a:r>
            <a:r>
              <a:rPr b="1" lang="it-IT"/>
              <a:t>l</a:t>
            </a:r>
            <a:r>
              <a:rPr lang="it-IT"/>
              <a:t>), con i suoi multipli (</a:t>
            </a:r>
            <a:r>
              <a:rPr b="1" lang="it-IT"/>
              <a:t>ettolitro</a:t>
            </a:r>
            <a:r>
              <a:rPr lang="it-IT"/>
              <a:t>, </a:t>
            </a:r>
            <a:r>
              <a:rPr b="1" lang="it-IT"/>
              <a:t>decalitro</a:t>
            </a:r>
            <a:r>
              <a:rPr lang="it-IT"/>
              <a:t>) e i suoi sottomultipli (</a:t>
            </a:r>
            <a:r>
              <a:rPr b="1" lang="it-IT"/>
              <a:t>decilitro</a:t>
            </a:r>
            <a:r>
              <a:rPr lang="it-IT"/>
              <a:t>, </a:t>
            </a:r>
            <a:r>
              <a:rPr b="1" lang="it-IT"/>
              <a:t>centilitro</a:t>
            </a:r>
            <a:r>
              <a:rPr lang="it-IT"/>
              <a:t>, </a:t>
            </a:r>
            <a:r>
              <a:rPr b="1" lang="it-IT"/>
              <a:t>millilitro</a:t>
            </a:r>
            <a:r>
              <a:rPr lang="it-IT"/>
              <a:t>).</a:t>
            </a:r>
            <a:endParaRPr/>
          </a:p>
        </p:txBody>
      </p:sp>
      <p:sp>
        <p:nvSpPr>
          <p:cNvPr id="102" name="Google Shape;102;g228167836c1_0_5"/>
          <p:cNvSpPr txBox="1"/>
          <p:nvPr>
            <p:ph idx="1" type="body"/>
          </p:nvPr>
        </p:nvSpPr>
        <p:spPr>
          <a:xfrm>
            <a:off x="695325" y="549275"/>
            <a:ext cx="4532700" cy="57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</a:pPr>
            <a:r>
              <a:rPr lang="it-IT"/>
              <a:t>Qual è l’unità di misura della capacità?</a:t>
            </a:r>
            <a:endParaRPr/>
          </a:p>
        </p:txBody>
      </p:sp>
      <p:pic>
        <p:nvPicPr>
          <p:cNvPr id="103" name="Google Shape;103;g228167836c1_0_5"/>
          <p:cNvPicPr preferRelativeResize="0"/>
          <p:nvPr/>
        </p:nvPicPr>
        <p:blipFill rotWithShape="1">
          <a:blip r:embed="rId3">
            <a:alphaModFix/>
          </a:blip>
          <a:srcRect b="0" l="0" r="1603" t="0"/>
          <a:stretch/>
        </p:blipFill>
        <p:spPr>
          <a:xfrm>
            <a:off x="6096000" y="3823825"/>
            <a:ext cx="6096001" cy="209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8167836c1_0_9"/>
          <p:cNvSpPr txBox="1"/>
          <p:nvPr>
            <p:ph idx="1" type="body"/>
          </p:nvPr>
        </p:nvSpPr>
        <p:spPr>
          <a:xfrm>
            <a:off x="695325" y="549275"/>
            <a:ext cx="4532700" cy="57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</a:pPr>
            <a:r>
              <a:rPr lang="it-IT"/>
              <a:t>Calcola le misure equivalenti.</a:t>
            </a:r>
            <a:endParaRPr/>
          </a:p>
        </p:txBody>
      </p:sp>
      <p:sp>
        <p:nvSpPr>
          <p:cNvPr id="110" name="Google Shape;110;g228167836c1_0_9"/>
          <p:cNvSpPr txBox="1"/>
          <p:nvPr/>
        </p:nvSpPr>
        <p:spPr>
          <a:xfrm>
            <a:off x="6456675" y="549275"/>
            <a:ext cx="5040000" cy="57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●"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34 dl = __ l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0,3 dal = </a:t>
            </a:r>
            <a:r>
              <a:rPr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</a:t>
            </a:r>
            <a:r>
              <a:rPr b="1" lang="it-IT" sz="3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l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400 ml =</a:t>
            </a:r>
            <a:r>
              <a:rPr b="1"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 l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150 cl = </a:t>
            </a:r>
            <a:r>
              <a:rPr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</a:t>
            </a: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 l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25 hl =</a:t>
            </a:r>
            <a:r>
              <a:rPr b="1" lang="it-IT" sz="3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</a:t>
            </a: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 l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8167836c1_0_14"/>
          <p:cNvSpPr txBox="1"/>
          <p:nvPr>
            <p:ph idx="1" type="body"/>
          </p:nvPr>
        </p:nvSpPr>
        <p:spPr>
          <a:xfrm>
            <a:off x="695325" y="549275"/>
            <a:ext cx="4532700" cy="57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</a:pPr>
            <a:r>
              <a:rPr lang="it-IT"/>
              <a:t>Calcola le misure equivalenti.</a:t>
            </a:r>
            <a:endParaRPr/>
          </a:p>
        </p:txBody>
      </p:sp>
      <p:sp>
        <p:nvSpPr>
          <p:cNvPr id="116" name="Google Shape;116;g228167836c1_0_14"/>
          <p:cNvSpPr txBox="1"/>
          <p:nvPr/>
        </p:nvSpPr>
        <p:spPr>
          <a:xfrm>
            <a:off x="6456675" y="549275"/>
            <a:ext cx="5040000" cy="57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●"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34 dl = </a:t>
            </a:r>
            <a:r>
              <a:rPr b="1" lang="it-IT" sz="3000">
                <a:latin typeface="Verdana"/>
                <a:ea typeface="Verdana"/>
                <a:cs typeface="Verdana"/>
                <a:sym typeface="Verdana"/>
              </a:rPr>
              <a:t>3,4</a:t>
            </a: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 l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0,3 dal = </a:t>
            </a:r>
            <a:r>
              <a:rPr b="1" lang="it-IT" sz="3000">
                <a:latin typeface="Verdana"/>
                <a:ea typeface="Verdana"/>
                <a:cs typeface="Verdana"/>
                <a:sym typeface="Verdana"/>
              </a:rPr>
              <a:t>3 </a:t>
            </a: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l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400 ml =</a:t>
            </a:r>
            <a:r>
              <a:rPr b="1"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0,4</a:t>
            </a:r>
            <a:r>
              <a:rPr lang="it-IT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150 cl = </a:t>
            </a:r>
            <a:r>
              <a:rPr b="1" lang="it-IT" sz="3000">
                <a:latin typeface="Verdana"/>
                <a:ea typeface="Verdana"/>
                <a:cs typeface="Verdana"/>
                <a:sym typeface="Verdana"/>
              </a:rPr>
              <a:t>1,5</a:t>
            </a: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 l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25 hl =</a:t>
            </a:r>
            <a:r>
              <a:rPr b="1" lang="it-IT" sz="3000">
                <a:latin typeface="Verdana"/>
                <a:ea typeface="Verdana"/>
                <a:cs typeface="Verdana"/>
                <a:sym typeface="Verdana"/>
              </a:rPr>
              <a:t> 2500</a:t>
            </a:r>
            <a:r>
              <a:rPr lang="it-IT" sz="3000">
                <a:latin typeface="Verdana"/>
                <a:ea typeface="Verdana"/>
                <a:cs typeface="Verdana"/>
                <a:sym typeface="Verdana"/>
              </a:rPr>
              <a:t> l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rde Mondadori HubScuola">
      <a:dk1>
        <a:srgbClr val="000000"/>
      </a:dk1>
      <a:lt1>
        <a:srgbClr val="FFFFFF"/>
      </a:lt1>
      <a:dk2>
        <a:srgbClr val="A9E383"/>
      </a:dk2>
      <a:lt2>
        <a:srgbClr val="FFFFFF"/>
      </a:lt2>
      <a:accent1>
        <a:srgbClr val="78BA4B"/>
      </a:accent1>
      <a:accent2>
        <a:srgbClr val="45CCCB"/>
      </a:accent2>
      <a:accent3>
        <a:srgbClr val="FE4F72"/>
      </a:accent3>
      <a:accent4>
        <a:srgbClr val="FDC326"/>
      </a:accent4>
      <a:accent5>
        <a:srgbClr val="535453"/>
      </a:accent5>
      <a:accent6>
        <a:srgbClr val="FEFFF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2020-03-03T16:06:47Z</dcterms:created>
  <dc:creator>Marta Fioravanti</dc:creator>
</cp:coreProperties>
</file>